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25199975" cy="35999738"/>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FEB"/>
    <a:srgbClr val="707C91"/>
    <a:srgbClr val="E6FFE5"/>
    <a:srgbClr val="D9FFD3"/>
    <a:srgbClr val="C1FFA4"/>
    <a:srgbClr val="4BA751"/>
    <a:srgbClr val="76FF83"/>
    <a:srgbClr val="86E3F3"/>
    <a:srgbClr val="677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5"/>
    <p:restoredTop sz="94513"/>
  </p:normalViewPr>
  <p:slideViewPr>
    <p:cSldViewPr snapToGrid="0" snapToObjects="1">
      <p:cViewPr>
        <p:scale>
          <a:sx n="62" d="100"/>
          <a:sy n="62" d="100"/>
        </p:scale>
        <p:origin x="-32"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DA775-78A2-5A41-9476-E825092103AD}" type="datetimeFigureOut">
              <a:rPr lang="tr-TR" smtClean="0"/>
              <a:t>4.10.2022</a:t>
            </a:fld>
            <a:endParaRPr lang="tr-TR" dirty="0"/>
          </a:p>
        </p:txBody>
      </p:sp>
      <p:sp>
        <p:nvSpPr>
          <p:cNvPr id="4" name="Slayt Resmi Yer Tutucusu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07374-17B4-E749-B400-54A4BAB420A9}" type="slidenum">
              <a:rPr lang="tr-TR" smtClean="0"/>
              <a:t>‹#›</a:t>
            </a:fld>
            <a:endParaRPr lang="tr-TR" dirty="0"/>
          </a:p>
        </p:txBody>
      </p:sp>
    </p:spTree>
    <p:extLst>
      <p:ext uri="{BB962C8B-B14F-4D97-AF65-F5344CB8AC3E}">
        <p14:creationId xmlns:p14="http://schemas.microsoft.com/office/powerpoint/2010/main" val="383453195"/>
      </p:ext>
    </p:extLst>
  </p:cSld>
  <p:clrMap bg1="lt1" tx1="dk1" bg2="lt2" tx2="dk2" accent1="accent1" accent2="accent2" accent3="accent3" accent4="accent4" accent5="accent5" accent6="accent6" hlink="hlink" folHlink="folHlink"/>
  <p:notesStyle>
    <a:lvl1pPr marL="0" algn="l" defTabSz="2937510" rtl="0" eaLnBrk="1" latinLnBrk="0" hangingPunct="1">
      <a:defRPr sz="3855" kern="1200">
        <a:solidFill>
          <a:schemeClr val="tx1"/>
        </a:solidFill>
        <a:latin typeface="+mn-lt"/>
        <a:ea typeface="+mn-ea"/>
        <a:cs typeface="+mn-cs"/>
      </a:defRPr>
    </a:lvl1pPr>
    <a:lvl2pPr marL="1468755" algn="l" defTabSz="2937510" rtl="0" eaLnBrk="1" latinLnBrk="0" hangingPunct="1">
      <a:defRPr sz="3855" kern="1200">
        <a:solidFill>
          <a:schemeClr val="tx1"/>
        </a:solidFill>
        <a:latin typeface="+mn-lt"/>
        <a:ea typeface="+mn-ea"/>
        <a:cs typeface="+mn-cs"/>
      </a:defRPr>
    </a:lvl2pPr>
    <a:lvl3pPr marL="2937510" algn="l" defTabSz="2937510" rtl="0" eaLnBrk="1" latinLnBrk="0" hangingPunct="1">
      <a:defRPr sz="3855" kern="1200">
        <a:solidFill>
          <a:schemeClr val="tx1"/>
        </a:solidFill>
        <a:latin typeface="+mn-lt"/>
        <a:ea typeface="+mn-ea"/>
        <a:cs typeface="+mn-cs"/>
      </a:defRPr>
    </a:lvl3pPr>
    <a:lvl4pPr marL="4406265" algn="l" defTabSz="2937510" rtl="0" eaLnBrk="1" latinLnBrk="0" hangingPunct="1">
      <a:defRPr sz="3855" kern="1200">
        <a:solidFill>
          <a:schemeClr val="tx1"/>
        </a:solidFill>
        <a:latin typeface="+mn-lt"/>
        <a:ea typeface="+mn-ea"/>
        <a:cs typeface="+mn-cs"/>
      </a:defRPr>
    </a:lvl4pPr>
    <a:lvl5pPr marL="5875020" algn="l" defTabSz="2937510" rtl="0" eaLnBrk="1" latinLnBrk="0" hangingPunct="1">
      <a:defRPr sz="3855" kern="1200">
        <a:solidFill>
          <a:schemeClr val="tx1"/>
        </a:solidFill>
        <a:latin typeface="+mn-lt"/>
        <a:ea typeface="+mn-ea"/>
        <a:cs typeface="+mn-cs"/>
      </a:defRPr>
    </a:lvl5pPr>
    <a:lvl6pPr marL="7343775" algn="l" defTabSz="2937510" rtl="0" eaLnBrk="1" latinLnBrk="0" hangingPunct="1">
      <a:defRPr sz="3855" kern="1200">
        <a:solidFill>
          <a:schemeClr val="tx1"/>
        </a:solidFill>
        <a:latin typeface="+mn-lt"/>
        <a:ea typeface="+mn-ea"/>
        <a:cs typeface="+mn-cs"/>
      </a:defRPr>
    </a:lvl6pPr>
    <a:lvl7pPr marL="8812530" algn="l" defTabSz="2937510" rtl="0" eaLnBrk="1" latinLnBrk="0" hangingPunct="1">
      <a:defRPr sz="3855" kern="1200">
        <a:solidFill>
          <a:schemeClr val="tx1"/>
        </a:solidFill>
        <a:latin typeface="+mn-lt"/>
        <a:ea typeface="+mn-ea"/>
        <a:cs typeface="+mn-cs"/>
      </a:defRPr>
    </a:lvl7pPr>
    <a:lvl8pPr marL="10281285" algn="l" defTabSz="2937510" rtl="0" eaLnBrk="1" latinLnBrk="0" hangingPunct="1">
      <a:defRPr sz="3855" kern="1200">
        <a:solidFill>
          <a:schemeClr val="tx1"/>
        </a:solidFill>
        <a:latin typeface="+mn-lt"/>
        <a:ea typeface="+mn-ea"/>
        <a:cs typeface="+mn-cs"/>
      </a:defRPr>
    </a:lvl8pPr>
    <a:lvl9pPr marL="11750040" algn="l" defTabSz="2937510" rtl="0" eaLnBrk="1" latinLnBrk="0" hangingPunct="1">
      <a:defRPr sz="38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7307374-17B4-E749-B400-54A4BAB420A9}" type="slidenum">
              <a:rPr lang="tr-TR" smtClean="0"/>
              <a:t>1</a:t>
            </a:fld>
            <a:endParaRPr lang="tr-TR" dirty="0"/>
          </a:p>
        </p:txBody>
      </p:sp>
    </p:spTree>
    <p:extLst>
      <p:ext uri="{BB962C8B-B14F-4D97-AF65-F5344CB8AC3E}">
        <p14:creationId xmlns:p14="http://schemas.microsoft.com/office/powerpoint/2010/main" val="135353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C76E0-278F-1D48-7139-DFE88C293A73}"/>
              </a:ext>
            </a:extLst>
          </p:cNvPr>
          <p:cNvSpPr>
            <a:spLocks noGrp="1"/>
          </p:cNvSpPr>
          <p:nvPr>
            <p:ph type="ctrTitle"/>
          </p:nvPr>
        </p:nvSpPr>
        <p:spPr>
          <a:xfrm>
            <a:off x="3149997" y="5891626"/>
            <a:ext cx="18899981" cy="12533242"/>
          </a:xfrm>
        </p:spPr>
        <p:txBody>
          <a:bodyPr anchor="b"/>
          <a:lstStyle>
            <a:lvl1pPr algn="ctr">
              <a:defRPr sz="12401"/>
            </a:lvl1pPr>
          </a:lstStyle>
          <a:p>
            <a:r>
              <a:rPr lang="tr-TR"/>
              <a:t>Asıl başlık stilini düzenlemek için tıklayın</a:t>
            </a:r>
          </a:p>
        </p:txBody>
      </p:sp>
      <p:sp>
        <p:nvSpPr>
          <p:cNvPr id="3" name="Alt Başlık 2">
            <a:extLst>
              <a:ext uri="{FF2B5EF4-FFF2-40B4-BE49-F238E27FC236}">
                <a16:creationId xmlns:a16="http://schemas.microsoft.com/office/drawing/2014/main" id="{54F58C60-B941-BBEA-6E17-ADB9843738A2}"/>
              </a:ext>
            </a:extLst>
          </p:cNvPr>
          <p:cNvSpPr>
            <a:spLocks noGrp="1"/>
          </p:cNvSpPr>
          <p:nvPr>
            <p:ph type="subTitle" idx="1"/>
          </p:nvPr>
        </p:nvSpPr>
        <p:spPr>
          <a:xfrm>
            <a:off x="3149997" y="18908198"/>
            <a:ext cx="18899981" cy="8691601"/>
          </a:xfrm>
        </p:spPr>
        <p:txBody>
          <a:bodyPr/>
          <a:lstStyle>
            <a:lvl1pPr marL="0" indent="0" algn="ctr">
              <a:buNone/>
              <a:defRPr sz="4961"/>
            </a:lvl1pPr>
            <a:lvl2pPr marL="944987" indent="0" algn="ctr">
              <a:buNone/>
              <a:defRPr sz="4134"/>
            </a:lvl2pPr>
            <a:lvl3pPr marL="1889973" indent="0" algn="ctr">
              <a:buNone/>
              <a:defRPr sz="3720"/>
            </a:lvl3pPr>
            <a:lvl4pPr marL="2834960" indent="0" algn="ctr">
              <a:buNone/>
              <a:defRPr sz="3307"/>
            </a:lvl4pPr>
            <a:lvl5pPr marL="3779947" indent="0" algn="ctr">
              <a:buNone/>
              <a:defRPr sz="3307"/>
            </a:lvl5pPr>
            <a:lvl6pPr marL="4724933" indent="0" algn="ctr">
              <a:buNone/>
              <a:defRPr sz="3307"/>
            </a:lvl6pPr>
            <a:lvl7pPr marL="5669920" indent="0" algn="ctr">
              <a:buNone/>
              <a:defRPr sz="3307"/>
            </a:lvl7pPr>
            <a:lvl8pPr marL="6614907" indent="0" algn="ctr">
              <a:buNone/>
              <a:defRPr sz="3307"/>
            </a:lvl8pPr>
            <a:lvl9pPr marL="7559893" indent="0" algn="ctr">
              <a:buNone/>
              <a:defRPr sz="3307"/>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FF49DBA-230B-CECE-F32E-2A09D39309DE}"/>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5" name="Alt Bilgi Yer Tutucusu 4">
            <a:extLst>
              <a:ext uri="{FF2B5EF4-FFF2-40B4-BE49-F238E27FC236}">
                <a16:creationId xmlns:a16="http://schemas.microsoft.com/office/drawing/2014/main" id="{89DB8C0E-048A-D783-1237-3FADC03542F8}"/>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E81284E0-0B2D-952B-B6FA-CE165CA7A1F0}"/>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326601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16D1E3-CB7B-BB7C-9CD0-E60FD75E3A0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EF5D066-5960-9BC5-3496-6F432A91E97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42CB92-8361-169C-1539-5F27CEEE504F}"/>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5" name="Alt Bilgi Yer Tutucusu 4">
            <a:extLst>
              <a:ext uri="{FF2B5EF4-FFF2-40B4-BE49-F238E27FC236}">
                <a16:creationId xmlns:a16="http://schemas.microsoft.com/office/drawing/2014/main" id="{54F21F45-72D5-24BF-5ED0-A62C1BBF3240}"/>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8A583FE-6193-7957-B456-DD0AFC49107E}"/>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111378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339DB40-06E9-2305-6891-C8CA79E6549C}"/>
              </a:ext>
            </a:extLst>
          </p:cNvPr>
          <p:cNvSpPr>
            <a:spLocks noGrp="1"/>
          </p:cNvSpPr>
          <p:nvPr>
            <p:ph type="title" orient="vert"/>
          </p:nvPr>
        </p:nvSpPr>
        <p:spPr>
          <a:xfrm>
            <a:off x="18033732" y="1916653"/>
            <a:ext cx="5433745" cy="30508114"/>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17495C0-A12E-9053-CF03-9855B3F61E56}"/>
              </a:ext>
            </a:extLst>
          </p:cNvPr>
          <p:cNvSpPr>
            <a:spLocks noGrp="1"/>
          </p:cNvSpPr>
          <p:nvPr>
            <p:ph type="body" orient="vert" idx="1"/>
          </p:nvPr>
        </p:nvSpPr>
        <p:spPr>
          <a:xfrm>
            <a:off x="1732498" y="1916653"/>
            <a:ext cx="15986234" cy="3050811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ECD94F-5961-5901-6316-EFFAAC66FC42}"/>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5" name="Alt Bilgi Yer Tutucusu 4">
            <a:extLst>
              <a:ext uri="{FF2B5EF4-FFF2-40B4-BE49-F238E27FC236}">
                <a16:creationId xmlns:a16="http://schemas.microsoft.com/office/drawing/2014/main" id="{4C8366E2-D3E8-B476-CB51-66C81867EAB2}"/>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5299DCB8-6A4A-DA96-8312-516D97B67FA1}"/>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202707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95D594-A1A7-FB86-9F4D-22F878A4247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6541ADA-61DD-1C5A-C7A5-50EB188EC73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17377E-6AA9-F07C-CC0C-98305AE93F03}"/>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5" name="Alt Bilgi Yer Tutucusu 4">
            <a:extLst>
              <a:ext uri="{FF2B5EF4-FFF2-40B4-BE49-F238E27FC236}">
                <a16:creationId xmlns:a16="http://schemas.microsoft.com/office/drawing/2014/main" id="{0DD7EBD9-E234-2E3C-579C-881AF7EC3EE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091E3120-2E57-E76B-78FB-56A31CEDAF3B}"/>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239522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F6E779-F982-20D9-94DC-E5F726070752}"/>
              </a:ext>
            </a:extLst>
          </p:cNvPr>
          <p:cNvSpPr>
            <a:spLocks noGrp="1"/>
          </p:cNvSpPr>
          <p:nvPr>
            <p:ph type="title"/>
          </p:nvPr>
        </p:nvSpPr>
        <p:spPr>
          <a:xfrm>
            <a:off x="1719374" y="8974940"/>
            <a:ext cx="21734978" cy="14974888"/>
          </a:xfrm>
        </p:spPr>
        <p:txBody>
          <a:bodyPr anchor="b"/>
          <a:lstStyle>
            <a:lvl1pPr>
              <a:defRPr sz="12401"/>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562ED09-DC0E-43EC-7ED6-7084D2FF004E}"/>
              </a:ext>
            </a:extLst>
          </p:cNvPr>
          <p:cNvSpPr>
            <a:spLocks noGrp="1"/>
          </p:cNvSpPr>
          <p:nvPr>
            <p:ph type="body" idx="1"/>
          </p:nvPr>
        </p:nvSpPr>
        <p:spPr>
          <a:xfrm>
            <a:off x="1719374" y="24091497"/>
            <a:ext cx="21734978" cy="7874940"/>
          </a:xfrm>
        </p:spPr>
        <p:txBody>
          <a:bodyPr/>
          <a:lstStyle>
            <a:lvl1pPr marL="0" indent="0">
              <a:buNone/>
              <a:defRPr sz="4961">
                <a:solidFill>
                  <a:schemeClr val="tx1">
                    <a:tint val="75000"/>
                  </a:schemeClr>
                </a:solidFill>
              </a:defRPr>
            </a:lvl1pPr>
            <a:lvl2pPr marL="944987" indent="0">
              <a:buNone/>
              <a:defRPr sz="4134">
                <a:solidFill>
                  <a:schemeClr val="tx1">
                    <a:tint val="75000"/>
                  </a:schemeClr>
                </a:solidFill>
              </a:defRPr>
            </a:lvl2pPr>
            <a:lvl3pPr marL="1889973" indent="0">
              <a:buNone/>
              <a:defRPr sz="3720">
                <a:solidFill>
                  <a:schemeClr val="tx1">
                    <a:tint val="75000"/>
                  </a:schemeClr>
                </a:solidFill>
              </a:defRPr>
            </a:lvl3pPr>
            <a:lvl4pPr marL="2834960" indent="0">
              <a:buNone/>
              <a:defRPr sz="3307">
                <a:solidFill>
                  <a:schemeClr val="tx1">
                    <a:tint val="75000"/>
                  </a:schemeClr>
                </a:solidFill>
              </a:defRPr>
            </a:lvl4pPr>
            <a:lvl5pPr marL="3779947" indent="0">
              <a:buNone/>
              <a:defRPr sz="3307">
                <a:solidFill>
                  <a:schemeClr val="tx1">
                    <a:tint val="75000"/>
                  </a:schemeClr>
                </a:solidFill>
              </a:defRPr>
            </a:lvl5pPr>
            <a:lvl6pPr marL="4724933" indent="0">
              <a:buNone/>
              <a:defRPr sz="3307">
                <a:solidFill>
                  <a:schemeClr val="tx1">
                    <a:tint val="75000"/>
                  </a:schemeClr>
                </a:solidFill>
              </a:defRPr>
            </a:lvl6pPr>
            <a:lvl7pPr marL="5669920" indent="0">
              <a:buNone/>
              <a:defRPr sz="3307">
                <a:solidFill>
                  <a:schemeClr val="tx1">
                    <a:tint val="75000"/>
                  </a:schemeClr>
                </a:solidFill>
              </a:defRPr>
            </a:lvl7pPr>
            <a:lvl8pPr marL="6614907" indent="0">
              <a:buNone/>
              <a:defRPr sz="3307">
                <a:solidFill>
                  <a:schemeClr val="tx1">
                    <a:tint val="75000"/>
                  </a:schemeClr>
                </a:solidFill>
              </a:defRPr>
            </a:lvl8pPr>
            <a:lvl9pPr marL="7559893" indent="0">
              <a:buNone/>
              <a:defRPr sz="3307">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A06CD98-374B-5116-FE38-BCD09C22B4E9}"/>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5" name="Alt Bilgi Yer Tutucusu 4">
            <a:extLst>
              <a:ext uri="{FF2B5EF4-FFF2-40B4-BE49-F238E27FC236}">
                <a16:creationId xmlns:a16="http://schemas.microsoft.com/office/drawing/2014/main" id="{A0209F3D-02C8-A75D-5F8C-337A4546BBC8}"/>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C1B45D70-B164-7E16-6740-0E7694E33292}"/>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2352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2ADAC-D371-89BB-5EE7-811C46A790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001CFF9-23FE-868B-3130-C3065F34591E}"/>
              </a:ext>
            </a:extLst>
          </p:cNvPr>
          <p:cNvSpPr>
            <a:spLocks noGrp="1"/>
          </p:cNvSpPr>
          <p:nvPr>
            <p:ph sz="half" idx="1"/>
          </p:nvPr>
        </p:nvSpPr>
        <p:spPr>
          <a:xfrm>
            <a:off x="1732498" y="9583264"/>
            <a:ext cx="10709989"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60CFD7B-D3C7-19EC-15A6-33F45F630020}"/>
              </a:ext>
            </a:extLst>
          </p:cNvPr>
          <p:cNvSpPr>
            <a:spLocks noGrp="1"/>
          </p:cNvSpPr>
          <p:nvPr>
            <p:ph sz="half" idx="2"/>
          </p:nvPr>
        </p:nvSpPr>
        <p:spPr>
          <a:xfrm>
            <a:off x="12757488" y="9583264"/>
            <a:ext cx="10709989"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D5E28AD-3B91-838C-2BEC-B25FD52DCE73}"/>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6" name="Alt Bilgi Yer Tutucusu 5">
            <a:extLst>
              <a:ext uri="{FF2B5EF4-FFF2-40B4-BE49-F238E27FC236}">
                <a16:creationId xmlns:a16="http://schemas.microsoft.com/office/drawing/2014/main" id="{B9B7DEA8-948B-F69A-FDC1-AD2937761011}"/>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D3F7CD97-102D-BD61-5356-5E56AA8526A8}"/>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348121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CD7463-D4DF-8DCA-E8DF-84E448B56971}"/>
              </a:ext>
            </a:extLst>
          </p:cNvPr>
          <p:cNvSpPr>
            <a:spLocks noGrp="1"/>
          </p:cNvSpPr>
          <p:nvPr>
            <p:ph type="title"/>
          </p:nvPr>
        </p:nvSpPr>
        <p:spPr>
          <a:xfrm>
            <a:off x="1735781" y="1916656"/>
            <a:ext cx="21734978" cy="6958285"/>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23CC87-AAFC-4E01-FA39-C0B58ABDD238}"/>
              </a:ext>
            </a:extLst>
          </p:cNvPr>
          <p:cNvSpPr>
            <a:spLocks noGrp="1"/>
          </p:cNvSpPr>
          <p:nvPr>
            <p:ph type="body" idx="1"/>
          </p:nvPr>
        </p:nvSpPr>
        <p:spPr>
          <a:xfrm>
            <a:off x="1735781" y="8824938"/>
            <a:ext cx="10660770"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2C877E2-F409-B7B6-26BE-A4A57E50A713}"/>
              </a:ext>
            </a:extLst>
          </p:cNvPr>
          <p:cNvSpPr>
            <a:spLocks noGrp="1"/>
          </p:cNvSpPr>
          <p:nvPr>
            <p:ph sz="half" idx="2"/>
          </p:nvPr>
        </p:nvSpPr>
        <p:spPr>
          <a:xfrm>
            <a:off x="1735781" y="13149904"/>
            <a:ext cx="10660770"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DD744A0-820B-6C3F-F575-4E070264755A}"/>
              </a:ext>
            </a:extLst>
          </p:cNvPr>
          <p:cNvSpPr>
            <a:spLocks noGrp="1"/>
          </p:cNvSpPr>
          <p:nvPr>
            <p:ph type="body" sz="quarter" idx="3"/>
          </p:nvPr>
        </p:nvSpPr>
        <p:spPr>
          <a:xfrm>
            <a:off x="12757487" y="8824938"/>
            <a:ext cx="10713272"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006526C-4983-1F2B-DF54-974610303024}"/>
              </a:ext>
            </a:extLst>
          </p:cNvPr>
          <p:cNvSpPr>
            <a:spLocks noGrp="1"/>
          </p:cNvSpPr>
          <p:nvPr>
            <p:ph sz="quarter" idx="4"/>
          </p:nvPr>
        </p:nvSpPr>
        <p:spPr>
          <a:xfrm>
            <a:off x="12757487" y="13149904"/>
            <a:ext cx="10713272"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497C080-6B32-7EE4-E5FE-CB4BA580015B}"/>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8" name="Alt Bilgi Yer Tutucusu 7">
            <a:extLst>
              <a:ext uri="{FF2B5EF4-FFF2-40B4-BE49-F238E27FC236}">
                <a16:creationId xmlns:a16="http://schemas.microsoft.com/office/drawing/2014/main" id="{324DDB0E-6E70-4AC8-C14D-A68CE8C22A29}"/>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8BFCD275-EBC5-53F5-AB14-267FD37212E2}"/>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322824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55B797-005A-6BD5-9024-71107EBA000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8555D10-7BE8-4BD9-B627-FA56D1DD550B}"/>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4" name="Alt Bilgi Yer Tutucusu 3">
            <a:extLst>
              <a:ext uri="{FF2B5EF4-FFF2-40B4-BE49-F238E27FC236}">
                <a16:creationId xmlns:a16="http://schemas.microsoft.com/office/drawing/2014/main" id="{E4506C20-9E36-0AEC-4B0D-0379DAA47776}"/>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9EF0F64A-E82C-0612-BCD8-3F2AB3550123}"/>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266427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0179540-E0CC-ADC2-5AC1-8B32AE62CEA2}"/>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3" name="Alt Bilgi Yer Tutucusu 2">
            <a:extLst>
              <a:ext uri="{FF2B5EF4-FFF2-40B4-BE49-F238E27FC236}">
                <a16:creationId xmlns:a16="http://schemas.microsoft.com/office/drawing/2014/main" id="{4165040F-88FA-3244-EB78-F24D3A8B64C7}"/>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B2BF53DD-29C0-A6CB-38EC-B0DA0722A93F}"/>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262932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1A3141-6713-6BCC-3A16-C1AB7ABF3A04}"/>
              </a:ext>
            </a:extLst>
          </p:cNvPr>
          <p:cNvSpPr>
            <a:spLocks noGrp="1"/>
          </p:cNvSpPr>
          <p:nvPr>
            <p:ph type="title"/>
          </p:nvPr>
        </p:nvSpPr>
        <p:spPr>
          <a:xfrm>
            <a:off x="1735782" y="2399982"/>
            <a:ext cx="8127647" cy="8399939"/>
          </a:xfrm>
        </p:spPr>
        <p:txBody>
          <a:bodyPr anchor="b"/>
          <a:lstStyle>
            <a:lvl1pPr>
              <a:defRPr sz="6614"/>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EA20471-8CEB-BCEA-85C5-4853EABD5105}"/>
              </a:ext>
            </a:extLst>
          </p:cNvPr>
          <p:cNvSpPr>
            <a:spLocks noGrp="1"/>
          </p:cNvSpPr>
          <p:nvPr>
            <p:ph idx="1"/>
          </p:nvPr>
        </p:nvSpPr>
        <p:spPr>
          <a:xfrm>
            <a:off x="10713272" y="5183298"/>
            <a:ext cx="12757487" cy="25583147"/>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F65DCBE-0173-2288-A204-621FDE1DFF3A}"/>
              </a:ext>
            </a:extLst>
          </p:cNvPr>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B84064E-C9E8-B7A7-C11D-9E1D9F6A0AA7}"/>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6" name="Alt Bilgi Yer Tutucusu 5">
            <a:extLst>
              <a:ext uri="{FF2B5EF4-FFF2-40B4-BE49-F238E27FC236}">
                <a16:creationId xmlns:a16="http://schemas.microsoft.com/office/drawing/2014/main" id="{9F60220B-42CA-D4E4-DECC-B6772E05629C}"/>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D9B2482A-7560-A5D3-7ED9-4952791F2E1F}"/>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374290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B65DAE-5AD8-ADC3-B46E-854ADC66BD85}"/>
              </a:ext>
            </a:extLst>
          </p:cNvPr>
          <p:cNvSpPr>
            <a:spLocks noGrp="1"/>
          </p:cNvSpPr>
          <p:nvPr>
            <p:ph type="title"/>
          </p:nvPr>
        </p:nvSpPr>
        <p:spPr>
          <a:xfrm>
            <a:off x="1735782" y="2399982"/>
            <a:ext cx="8127647" cy="8399939"/>
          </a:xfrm>
        </p:spPr>
        <p:txBody>
          <a:bodyPr anchor="b"/>
          <a:lstStyle>
            <a:lvl1pPr>
              <a:defRPr sz="6614"/>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292F7FD-918C-C1F0-CBA2-9ABC8D53D7B5}"/>
              </a:ext>
            </a:extLst>
          </p:cNvPr>
          <p:cNvSpPr>
            <a:spLocks noGrp="1"/>
          </p:cNvSpPr>
          <p:nvPr>
            <p:ph type="pic" idx="1"/>
          </p:nvPr>
        </p:nvSpPr>
        <p:spPr>
          <a:xfrm>
            <a:off x="10713272" y="5183298"/>
            <a:ext cx="12757487" cy="25583147"/>
          </a:xfrm>
        </p:spPr>
        <p:txBody>
          <a:bodyPr/>
          <a:lstStyle>
            <a:lvl1pPr marL="0" indent="0">
              <a:buNone/>
              <a:defRPr sz="6614"/>
            </a:lvl1pPr>
            <a:lvl2pPr marL="944987" indent="0">
              <a:buNone/>
              <a:defRPr sz="5787"/>
            </a:lvl2pPr>
            <a:lvl3pPr marL="1889973" indent="0">
              <a:buNone/>
              <a:defRPr sz="4961"/>
            </a:lvl3pPr>
            <a:lvl4pPr marL="2834960" indent="0">
              <a:buNone/>
              <a:defRPr sz="4134"/>
            </a:lvl4pPr>
            <a:lvl5pPr marL="3779947" indent="0">
              <a:buNone/>
              <a:defRPr sz="4134"/>
            </a:lvl5pPr>
            <a:lvl6pPr marL="4724933" indent="0">
              <a:buNone/>
              <a:defRPr sz="4134"/>
            </a:lvl6pPr>
            <a:lvl7pPr marL="5669920" indent="0">
              <a:buNone/>
              <a:defRPr sz="4134"/>
            </a:lvl7pPr>
            <a:lvl8pPr marL="6614907" indent="0">
              <a:buNone/>
              <a:defRPr sz="4134"/>
            </a:lvl8pPr>
            <a:lvl9pPr marL="7559893" indent="0">
              <a:buNone/>
              <a:defRPr sz="4134"/>
            </a:lvl9pPr>
          </a:lstStyle>
          <a:p>
            <a:endParaRPr lang="tr-TR" dirty="0"/>
          </a:p>
        </p:txBody>
      </p:sp>
      <p:sp>
        <p:nvSpPr>
          <p:cNvPr id="4" name="Metin Yer Tutucusu 3">
            <a:extLst>
              <a:ext uri="{FF2B5EF4-FFF2-40B4-BE49-F238E27FC236}">
                <a16:creationId xmlns:a16="http://schemas.microsoft.com/office/drawing/2014/main" id="{A4B5FD64-05C3-F710-700E-51BDE698BF6A}"/>
              </a:ext>
            </a:extLst>
          </p:cNvPr>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973667E-291E-0F49-97B3-E8A055F51B00}"/>
              </a:ext>
            </a:extLst>
          </p:cNvPr>
          <p:cNvSpPr>
            <a:spLocks noGrp="1"/>
          </p:cNvSpPr>
          <p:nvPr>
            <p:ph type="dt" sz="half" idx="10"/>
          </p:nvPr>
        </p:nvSpPr>
        <p:spPr/>
        <p:txBody>
          <a:bodyPr/>
          <a:lstStyle/>
          <a:p>
            <a:fld id="{B98344A1-6376-3C47-8ED2-7612477226B3}" type="datetimeFigureOut">
              <a:rPr lang="tr-TR" smtClean="0"/>
              <a:t>4.10.2022</a:t>
            </a:fld>
            <a:endParaRPr lang="tr-TR" dirty="0"/>
          </a:p>
        </p:txBody>
      </p:sp>
      <p:sp>
        <p:nvSpPr>
          <p:cNvPr id="6" name="Alt Bilgi Yer Tutucusu 5">
            <a:extLst>
              <a:ext uri="{FF2B5EF4-FFF2-40B4-BE49-F238E27FC236}">
                <a16:creationId xmlns:a16="http://schemas.microsoft.com/office/drawing/2014/main" id="{5AB941D4-A364-3E11-D9FC-FAC50A36360C}"/>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B331D684-DD23-4A92-77D0-812C33B2FC5A}"/>
              </a:ext>
            </a:extLst>
          </p:cNvPr>
          <p:cNvSpPr>
            <a:spLocks noGrp="1"/>
          </p:cNvSpPr>
          <p:nvPr>
            <p:ph type="sldNum" sz="quarter" idx="12"/>
          </p:nvPr>
        </p:nvSpPr>
        <p:spPr/>
        <p:txBody>
          <a:bodyPr/>
          <a:lstStyle/>
          <a:p>
            <a:fld id="{3C6A4066-50A8-D94C-8962-D30EEA3CA14E}" type="slidenum">
              <a:rPr lang="tr-TR" smtClean="0"/>
              <a:t>‹#›</a:t>
            </a:fld>
            <a:endParaRPr lang="tr-TR" dirty="0"/>
          </a:p>
        </p:txBody>
      </p:sp>
    </p:spTree>
    <p:extLst>
      <p:ext uri="{BB962C8B-B14F-4D97-AF65-F5344CB8AC3E}">
        <p14:creationId xmlns:p14="http://schemas.microsoft.com/office/powerpoint/2010/main" val="33535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35D1757-4E10-AC84-046B-D7E67E9F7186}"/>
              </a:ext>
            </a:extLst>
          </p:cNvPr>
          <p:cNvSpPr>
            <a:spLocks noGrp="1"/>
          </p:cNvSpPr>
          <p:nvPr>
            <p:ph type="title"/>
          </p:nvPr>
        </p:nvSpPr>
        <p:spPr>
          <a:xfrm>
            <a:off x="1732499" y="1916656"/>
            <a:ext cx="21734978" cy="6958285"/>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D5FB4FA-0C05-0672-6B86-F1CCE6D00B95}"/>
              </a:ext>
            </a:extLst>
          </p:cNvPr>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85D3F2-952D-707A-641E-A75F8C6A7573}"/>
              </a:ext>
            </a:extLst>
          </p:cNvPr>
          <p:cNvSpPr>
            <a:spLocks noGrp="1"/>
          </p:cNvSpPr>
          <p:nvPr>
            <p:ph type="dt" sz="half" idx="2"/>
          </p:nvPr>
        </p:nvSpPr>
        <p:spPr>
          <a:xfrm>
            <a:off x="1732498" y="33366426"/>
            <a:ext cx="5669994" cy="1916653"/>
          </a:xfrm>
          <a:prstGeom prst="rect">
            <a:avLst/>
          </a:prstGeom>
        </p:spPr>
        <p:txBody>
          <a:bodyPr vert="horz" lIns="91440" tIns="45720" rIns="91440" bIns="45720" rtlCol="0" anchor="ctr"/>
          <a:lstStyle>
            <a:lvl1pPr algn="l">
              <a:defRPr sz="2480">
                <a:solidFill>
                  <a:schemeClr val="tx1">
                    <a:tint val="75000"/>
                  </a:schemeClr>
                </a:solidFill>
              </a:defRPr>
            </a:lvl1pPr>
          </a:lstStyle>
          <a:p>
            <a:fld id="{B98344A1-6376-3C47-8ED2-7612477226B3}" type="datetimeFigureOut">
              <a:rPr lang="tr-TR" smtClean="0"/>
              <a:t>4.10.2022</a:t>
            </a:fld>
            <a:endParaRPr lang="tr-TR" dirty="0"/>
          </a:p>
        </p:txBody>
      </p:sp>
      <p:sp>
        <p:nvSpPr>
          <p:cNvPr id="5" name="Alt Bilgi Yer Tutucusu 4">
            <a:extLst>
              <a:ext uri="{FF2B5EF4-FFF2-40B4-BE49-F238E27FC236}">
                <a16:creationId xmlns:a16="http://schemas.microsoft.com/office/drawing/2014/main" id="{663411C0-19F9-EE02-E38F-22D2B53C556F}"/>
              </a:ext>
            </a:extLst>
          </p:cNvPr>
          <p:cNvSpPr>
            <a:spLocks noGrp="1"/>
          </p:cNvSpPr>
          <p:nvPr>
            <p:ph type="ftr" sz="quarter" idx="3"/>
          </p:nvPr>
        </p:nvSpPr>
        <p:spPr>
          <a:xfrm>
            <a:off x="8347492" y="33366426"/>
            <a:ext cx="8504992" cy="1916653"/>
          </a:xfrm>
          <a:prstGeom prst="rect">
            <a:avLst/>
          </a:prstGeom>
        </p:spPr>
        <p:txBody>
          <a:bodyPr vert="horz" lIns="91440" tIns="45720" rIns="91440" bIns="45720" rtlCol="0" anchor="ctr"/>
          <a:lstStyle>
            <a:lvl1pPr algn="ctr">
              <a:defRPr sz="248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6BFC6E0C-72B6-A949-04B8-D5BCFDE0294D}"/>
              </a:ext>
            </a:extLst>
          </p:cNvPr>
          <p:cNvSpPr>
            <a:spLocks noGrp="1"/>
          </p:cNvSpPr>
          <p:nvPr>
            <p:ph type="sldNum" sz="quarter" idx="4"/>
          </p:nvPr>
        </p:nvSpPr>
        <p:spPr>
          <a:xfrm>
            <a:off x="17797483" y="33366426"/>
            <a:ext cx="5669994" cy="1916653"/>
          </a:xfrm>
          <a:prstGeom prst="rect">
            <a:avLst/>
          </a:prstGeom>
        </p:spPr>
        <p:txBody>
          <a:bodyPr vert="horz" lIns="91440" tIns="45720" rIns="91440" bIns="45720" rtlCol="0" anchor="ctr"/>
          <a:lstStyle>
            <a:lvl1pPr algn="r">
              <a:defRPr sz="2480">
                <a:solidFill>
                  <a:schemeClr val="tx1">
                    <a:tint val="75000"/>
                  </a:schemeClr>
                </a:solidFill>
              </a:defRPr>
            </a:lvl1pPr>
          </a:lstStyle>
          <a:p>
            <a:fld id="{3C6A4066-50A8-D94C-8962-D30EEA3CA14E}" type="slidenum">
              <a:rPr lang="tr-TR" smtClean="0"/>
              <a:t>‹#›</a:t>
            </a:fld>
            <a:endParaRPr lang="tr-TR" dirty="0"/>
          </a:p>
        </p:txBody>
      </p:sp>
    </p:spTree>
    <p:extLst>
      <p:ext uri="{BB962C8B-B14F-4D97-AF65-F5344CB8AC3E}">
        <p14:creationId xmlns:p14="http://schemas.microsoft.com/office/powerpoint/2010/main" val="1801027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89973" rtl="0" eaLnBrk="1" latinLnBrk="0" hangingPunct="1">
        <a:lnSpc>
          <a:spcPct val="90000"/>
        </a:lnSpc>
        <a:spcBef>
          <a:spcPct val="0"/>
        </a:spcBef>
        <a:buNone/>
        <a:defRPr sz="9094" kern="1200">
          <a:solidFill>
            <a:schemeClr val="tx1"/>
          </a:solidFill>
          <a:latin typeface="+mj-lt"/>
          <a:ea typeface="+mj-ea"/>
          <a:cs typeface="+mj-cs"/>
        </a:defRPr>
      </a:lvl1pPr>
    </p:titleStyle>
    <p:bodyStyle>
      <a:lvl1pPr marL="472493" indent="-472493" algn="l" defTabSz="1889973" rtl="0" eaLnBrk="1" latinLnBrk="0" hangingPunct="1">
        <a:lnSpc>
          <a:spcPct val="90000"/>
        </a:lnSpc>
        <a:spcBef>
          <a:spcPts val="2067"/>
        </a:spcBef>
        <a:buFont typeface="Arial" panose="020B0604020202020204" pitchFamily="34" charset="0"/>
        <a:buChar char="•"/>
        <a:defRPr sz="5787" kern="1200">
          <a:solidFill>
            <a:schemeClr val="tx1"/>
          </a:solidFill>
          <a:latin typeface="+mn-lt"/>
          <a:ea typeface="+mn-ea"/>
          <a:cs typeface="+mn-cs"/>
        </a:defRPr>
      </a:lvl1pPr>
      <a:lvl2pPr marL="1417480" indent="-472493" algn="l" defTabSz="1889973" rtl="0" eaLnBrk="1" latinLnBrk="0" hangingPunct="1">
        <a:lnSpc>
          <a:spcPct val="90000"/>
        </a:lnSpc>
        <a:spcBef>
          <a:spcPts val="1033"/>
        </a:spcBef>
        <a:buFont typeface="Arial" panose="020B0604020202020204" pitchFamily="34" charset="0"/>
        <a:buChar char="•"/>
        <a:defRPr sz="4961" kern="1200">
          <a:solidFill>
            <a:schemeClr val="tx1"/>
          </a:solidFill>
          <a:latin typeface="+mn-lt"/>
          <a:ea typeface="+mn-ea"/>
          <a:cs typeface="+mn-cs"/>
        </a:defRPr>
      </a:lvl2pPr>
      <a:lvl3pPr marL="2362467" indent="-472493" algn="l" defTabSz="1889973" rtl="0" eaLnBrk="1" latinLnBrk="0" hangingPunct="1">
        <a:lnSpc>
          <a:spcPct val="90000"/>
        </a:lnSpc>
        <a:spcBef>
          <a:spcPts val="1033"/>
        </a:spcBef>
        <a:buFont typeface="Arial" panose="020B0604020202020204" pitchFamily="34" charset="0"/>
        <a:buChar char="•"/>
        <a:defRPr sz="4134" kern="1200">
          <a:solidFill>
            <a:schemeClr val="tx1"/>
          </a:solidFill>
          <a:latin typeface="+mn-lt"/>
          <a:ea typeface="+mn-ea"/>
          <a:cs typeface="+mn-cs"/>
        </a:defRPr>
      </a:lvl3pPr>
      <a:lvl4pPr marL="330745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4pPr>
      <a:lvl5pPr marL="425244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5pPr>
      <a:lvl6pPr marL="519742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6pPr>
      <a:lvl7pPr marL="614241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7pPr>
      <a:lvl8pPr marL="708740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8pPr>
      <a:lvl9pPr marL="803238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9pPr>
    </p:bodyStyle>
    <p:otherStyle>
      <a:defPPr>
        <a:defRPr lang="tr-TR"/>
      </a:defPPr>
      <a:lvl1pPr marL="0" algn="l" defTabSz="1889973" rtl="0" eaLnBrk="1" latinLnBrk="0" hangingPunct="1">
        <a:defRPr sz="3720" kern="1200">
          <a:solidFill>
            <a:schemeClr val="tx1"/>
          </a:solidFill>
          <a:latin typeface="+mn-lt"/>
          <a:ea typeface="+mn-ea"/>
          <a:cs typeface="+mn-cs"/>
        </a:defRPr>
      </a:lvl1pPr>
      <a:lvl2pPr marL="944987" algn="l" defTabSz="1889973" rtl="0" eaLnBrk="1" latinLnBrk="0" hangingPunct="1">
        <a:defRPr sz="3720" kern="1200">
          <a:solidFill>
            <a:schemeClr val="tx1"/>
          </a:solidFill>
          <a:latin typeface="+mn-lt"/>
          <a:ea typeface="+mn-ea"/>
          <a:cs typeface="+mn-cs"/>
        </a:defRPr>
      </a:lvl2pPr>
      <a:lvl3pPr marL="1889973" algn="l" defTabSz="1889973" rtl="0" eaLnBrk="1" latinLnBrk="0" hangingPunct="1">
        <a:defRPr sz="3720" kern="1200">
          <a:solidFill>
            <a:schemeClr val="tx1"/>
          </a:solidFill>
          <a:latin typeface="+mn-lt"/>
          <a:ea typeface="+mn-ea"/>
          <a:cs typeface="+mn-cs"/>
        </a:defRPr>
      </a:lvl3pPr>
      <a:lvl4pPr marL="2834960" algn="l" defTabSz="1889973" rtl="0" eaLnBrk="1" latinLnBrk="0" hangingPunct="1">
        <a:defRPr sz="3720" kern="1200">
          <a:solidFill>
            <a:schemeClr val="tx1"/>
          </a:solidFill>
          <a:latin typeface="+mn-lt"/>
          <a:ea typeface="+mn-ea"/>
          <a:cs typeface="+mn-cs"/>
        </a:defRPr>
      </a:lvl4pPr>
      <a:lvl5pPr marL="3779947" algn="l" defTabSz="1889973" rtl="0" eaLnBrk="1" latinLnBrk="0" hangingPunct="1">
        <a:defRPr sz="3720" kern="1200">
          <a:solidFill>
            <a:schemeClr val="tx1"/>
          </a:solidFill>
          <a:latin typeface="+mn-lt"/>
          <a:ea typeface="+mn-ea"/>
          <a:cs typeface="+mn-cs"/>
        </a:defRPr>
      </a:lvl5pPr>
      <a:lvl6pPr marL="4724933" algn="l" defTabSz="1889973" rtl="0" eaLnBrk="1" latinLnBrk="0" hangingPunct="1">
        <a:defRPr sz="3720" kern="1200">
          <a:solidFill>
            <a:schemeClr val="tx1"/>
          </a:solidFill>
          <a:latin typeface="+mn-lt"/>
          <a:ea typeface="+mn-ea"/>
          <a:cs typeface="+mn-cs"/>
        </a:defRPr>
      </a:lvl6pPr>
      <a:lvl7pPr marL="5669920" algn="l" defTabSz="1889973" rtl="0" eaLnBrk="1" latinLnBrk="0" hangingPunct="1">
        <a:defRPr sz="3720" kern="1200">
          <a:solidFill>
            <a:schemeClr val="tx1"/>
          </a:solidFill>
          <a:latin typeface="+mn-lt"/>
          <a:ea typeface="+mn-ea"/>
          <a:cs typeface="+mn-cs"/>
        </a:defRPr>
      </a:lvl7pPr>
      <a:lvl8pPr marL="6614907" algn="l" defTabSz="1889973" rtl="0" eaLnBrk="1" latinLnBrk="0" hangingPunct="1">
        <a:defRPr sz="3720" kern="1200">
          <a:solidFill>
            <a:schemeClr val="tx1"/>
          </a:solidFill>
          <a:latin typeface="+mn-lt"/>
          <a:ea typeface="+mn-ea"/>
          <a:cs typeface="+mn-cs"/>
        </a:defRPr>
      </a:lvl8pPr>
      <a:lvl9pPr marL="7559893" algn="l" defTabSz="1889973"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FEB"/>
        </a:solidFill>
        <a:effectLst/>
      </p:bgPr>
    </p:bg>
    <p:spTree>
      <p:nvGrpSpPr>
        <p:cNvPr id="1" name=""/>
        <p:cNvGrpSpPr/>
        <p:nvPr/>
      </p:nvGrpSpPr>
      <p:grpSpPr>
        <a:xfrm>
          <a:off x="0" y="0"/>
          <a:ext cx="0" cy="0"/>
          <a:chOff x="0" y="0"/>
          <a:chExt cx="0" cy="0"/>
        </a:xfrm>
      </p:grpSpPr>
      <p:pic>
        <p:nvPicPr>
          <p:cNvPr id="4" name="Picture 2" descr="https://www.subu.edu.tr/timthumb.php?src=https://www.subu.edu.tr/sites/subu.edu.tr/image/SUBU_LOGO_3.png&amp;w=800">
            <a:extLst>
              <a:ext uri="{FF2B5EF4-FFF2-40B4-BE49-F238E27FC236}">
                <a16:creationId xmlns:a16="http://schemas.microsoft.com/office/drawing/2014/main" id="{CA9223F2-F38A-12F1-34DA-88B0B7F9B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67" y="519812"/>
            <a:ext cx="2760389" cy="2739687"/>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a:extLst>
              <a:ext uri="{FF2B5EF4-FFF2-40B4-BE49-F238E27FC236}">
                <a16:creationId xmlns:a16="http://schemas.microsoft.com/office/drawing/2014/main" id="{13D743D4-0124-1ADE-DE27-CFD8980DA72B}"/>
              </a:ext>
            </a:extLst>
          </p:cNvPr>
          <p:cNvSpPr txBox="1"/>
          <p:nvPr/>
        </p:nvSpPr>
        <p:spPr>
          <a:xfrm>
            <a:off x="3812240" y="973302"/>
            <a:ext cx="20859320" cy="1569660"/>
          </a:xfrm>
          <a:prstGeom prst="rect">
            <a:avLst/>
          </a:prstGeom>
          <a:noFill/>
        </p:spPr>
        <p:txBody>
          <a:bodyPr wrap="square">
            <a:spAutoFit/>
          </a:bodyPr>
          <a:lstStyle/>
          <a:p>
            <a:r>
              <a:rPr lang="tr-TR" sz="4800" b="1" dirty="0">
                <a:latin typeface="Arial Narrow" panose="020B0604020202020204" pitchFamily="34" charset="0"/>
                <a:cs typeface="Arial Narrow" panose="020B0604020202020204" pitchFamily="34" charset="0"/>
              </a:rPr>
              <a:t>OKULÖNCESİ ÇOCUKLARIN SPORTİF REKREASYONEL AKTİVİTELERE KATILIMININ DENGE VE ESNEKLİK PERFORMANSI ÜZERİNE ETKİSİNİN İNCELENMESİ </a:t>
            </a:r>
          </a:p>
        </p:txBody>
      </p:sp>
      <p:sp>
        <p:nvSpPr>
          <p:cNvPr id="7" name="Metin kutusu 6">
            <a:extLst>
              <a:ext uri="{FF2B5EF4-FFF2-40B4-BE49-F238E27FC236}">
                <a16:creationId xmlns:a16="http://schemas.microsoft.com/office/drawing/2014/main" id="{AB5371A2-D0F6-A709-033E-022ED899C360}"/>
              </a:ext>
            </a:extLst>
          </p:cNvPr>
          <p:cNvSpPr txBox="1"/>
          <p:nvPr/>
        </p:nvSpPr>
        <p:spPr>
          <a:xfrm>
            <a:off x="3628087" y="2671291"/>
            <a:ext cx="18079905" cy="1569660"/>
          </a:xfrm>
          <a:prstGeom prst="rect">
            <a:avLst/>
          </a:prstGeom>
          <a:noFill/>
          <a:ln>
            <a:noFill/>
          </a:ln>
        </p:spPr>
        <p:txBody>
          <a:bodyPr wrap="square" rtlCol="0">
            <a:spAutoFit/>
          </a:bodyPr>
          <a:lstStyle/>
          <a:p>
            <a:r>
              <a:rPr lang="tr-TR" sz="4000" dirty="0">
                <a:latin typeface="Times New Roman" panose="02020603050405020304" pitchFamily="18" charset="0"/>
                <a:cs typeface="Times New Roman" panose="02020603050405020304" pitchFamily="18" charset="0"/>
              </a:rPr>
              <a:t>                                       Esma LALE, Nurgül TEZCAN KARDAŞ</a:t>
            </a:r>
          </a:p>
          <a:p>
            <a:pPr algn="ctr"/>
            <a:r>
              <a:rPr lang="tr-TR" sz="2800" dirty="0">
                <a:latin typeface="Times New Roman" panose="02020603050405020304" pitchFamily="18" charset="0"/>
                <a:cs typeface="Times New Roman" panose="02020603050405020304" pitchFamily="18" charset="0"/>
              </a:rPr>
              <a:t> </a:t>
            </a:r>
          </a:p>
          <a:p>
            <a:pPr algn="ctr"/>
            <a:r>
              <a:rPr lang="tr-TR" sz="2800" dirty="0">
                <a:latin typeface="Times New Roman" panose="02020603050405020304" pitchFamily="18" charset="0"/>
                <a:cs typeface="Times New Roman" panose="02020603050405020304" pitchFamily="18" charset="0"/>
              </a:rPr>
              <a:t> Sakarya Uygulamalı Bilimler Üniversitesi, Spor Bilimleri Fakültesi, Rekreasyon Bölümü, Sakarya</a:t>
            </a:r>
          </a:p>
        </p:txBody>
      </p:sp>
      <p:sp>
        <p:nvSpPr>
          <p:cNvPr id="8" name="Dikdörtgen 7">
            <a:extLst>
              <a:ext uri="{FF2B5EF4-FFF2-40B4-BE49-F238E27FC236}">
                <a16:creationId xmlns:a16="http://schemas.microsoft.com/office/drawing/2014/main" id="{AF220D3E-B199-37A5-2417-BD5E53B8E578}"/>
              </a:ext>
            </a:extLst>
          </p:cNvPr>
          <p:cNvSpPr>
            <a:spLocks/>
          </p:cNvSpPr>
          <p:nvPr/>
        </p:nvSpPr>
        <p:spPr>
          <a:xfrm>
            <a:off x="256032" y="12774046"/>
            <a:ext cx="10643616" cy="565569"/>
          </a:xfrm>
          <a:prstGeom prst="rect">
            <a:avLst/>
          </a:prstGeom>
          <a:solidFill>
            <a:srgbClr val="4BA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latin typeface="Times New Roman" panose="02020603050405020304" pitchFamily="18" charset="0"/>
                <a:cs typeface="Times New Roman" panose="02020603050405020304" pitchFamily="18" charset="0"/>
              </a:rPr>
              <a:t>Yöntem</a:t>
            </a:r>
          </a:p>
        </p:txBody>
      </p:sp>
      <p:sp>
        <p:nvSpPr>
          <p:cNvPr id="9" name="Dikdörtgen 8">
            <a:extLst>
              <a:ext uri="{FF2B5EF4-FFF2-40B4-BE49-F238E27FC236}">
                <a16:creationId xmlns:a16="http://schemas.microsoft.com/office/drawing/2014/main" id="{83CE4FA1-84BD-7483-F1ED-A85AD1D3154D}"/>
              </a:ext>
            </a:extLst>
          </p:cNvPr>
          <p:cNvSpPr/>
          <p:nvPr/>
        </p:nvSpPr>
        <p:spPr>
          <a:xfrm>
            <a:off x="256032" y="4851286"/>
            <a:ext cx="10643616" cy="565569"/>
          </a:xfrm>
          <a:prstGeom prst="rect">
            <a:avLst/>
          </a:prstGeom>
          <a:solidFill>
            <a:srgbClr val="4BA75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latin typeface="Times New Roman" panose="02020603050405020304" pitchFamily="18" charset="0"/>
                <a:cs typeface="Times New Roman" panose="02020603050405020304" pitchFamily="18" charset="0"/>
              </a:rPr>
              <a:t>Giriş</a:t>
            </a:r>
          </a:p>
        </p:txBody>
      </p:sp>
      <p:sp>
        <p:nvSpPr>
          <p:cNvPr id="10" name="Dikdörtgen 9">
            <a:extLst>
              <a:ext uri="{FF2B5EF4-FFF2-40B4-BE49-F238E27FC236}">
                <a16:creationId xmlns:a16="http://schemas.microsoft.com/office/drawing/2014/main" id="{18A47486-E9E4-BD1E-DE65-76F782678C46}"/>
              </a:ext>
            </a:extLst>
          </p:cNvPr>
          <p:cNvSpPr/>
          <p:nvPr/>
        </p:nvSpPr>
        <p:spPr>
          <a:xfrm>
            <a:off x="256031" y="25749739"/>
            <a:ext cx="11646569" cy="573936"/>
          </a:xfrm>
          <a:prstGeom prst="rect">
            <a:avLst/>
          </a:prstGeom>
          <a:solidFill>
            <a:srgbClr val="4BA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Times New Roman" panose="02020603050405020304" pitchFamily="18" charset="0"/>
                <a:cs typeface="Times New Roman" panose="02020603050405020304" pitchFamily="18" charset="0"/>
              </a:rPr>
              <a:t>Bulgular</a:t>
            </a:r>
          </a:p>
        </p:txBody>
      </p:sp>
      <p:sp>
        <p:nvSpPr>
          <p:cNvPr id="11" name="Dikdörtgen 10">
            <a:extLst>
              <a:ext uri="{FF2B5EF4-FFF2-40B4-BE49-F238E27FC236}">
                <a16:creationId xmlns:a16="http://schemas.microsoft.com/office/drawing/2014/main" id="{DD92DD75-2E56-872D-7478-621675B3ACFD}"/>
              </a:ext>
            </a:extLst>
          </p:cNvPr>
          <p:cNvSpPr/>
          <p:nvPr/>
        </p:nvSpPr>
        <p:spPr>
          <a:xfrm>
            <a:off x="13289996" y="12907494"/>
            <a:ext cx="11646569" cy="573936"/>
          </a:xfrm>
          <a:prstGeom prst="rect">
            <a:avLst/>
          </a:prstGeom>
          <a:solidFill>
            <a:srgbClr val="4BA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latin typeface="Times New Roman" panose="02020603050405020304" pitchFamily="18" charset="0"/>
                <a:cs typeface="Times New Roman" panose="02020603050405020304" pitchFamily="18" charset="0"/>
              </a:rPr>
              <a:t>Tartışma</a:t>
            </a:r>
          </a:p>
        </p:txBody>
      </p:sp>
      <p:sp>
        <p:nvSpPr>
          <p:cNvPr id="12" name="Dikdörtgen 11">
            <a:extLst>
              <a:ext uri="{FF2B5EF4-FFF2-40B4-BE49-F238E27FC236}">
                <a16:creationId xmlns:a16="http://schemas.microsoft.com/office/drawing/2014/main" id="{E94792C7-F999-99D7-0DAF-22DBF8AC8AAB}"/>
              </a:ext>
            </a:extLst>
          </p:cNvPr>
          <p:cNvSpPr/>
          <p:nvPr/>
        </p:nvSpPr>
        <p:spPr>
          <a:xfrm>
            <a:off x="13143523" y="24891977"/>
            <a:ext cx="11646569" cy="573936"/>
          </a:xfrm>
          <a:prstGeom prst="rect">
            <a:avLst/>
          </a:prstGeom>
          <a:solidFill>
            <a:srgbClr val="4BA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latin typeface="Times New Roman" panose="02020603050405020304" pitchFamily="18" charset="0"/>
                <a:cs typeface="Times New Roman" panose="02020603050405020304" pitchFamily="18" charset="0"/>
              </a:rPr>
              <a:t>Sonuç ve Öneriler</a:t>
            </a:r>
          </a:p>
        </p:txBody>
      </p:sp>
      <p:sp>
        <p:nvSpPr>
          <p:cNvPr id="13" name="Dikdörtgen 12">
            <a:extLst>
              <a:ext uri="{FF2B5EF4-FFF2-40B4-BE49-F238E27FC236}">
                <a16:creationId xmlns:a16="http://schemas.microsoft.com/office/drawing/2014/main" id="{47FD4E12-2AE7-3E20-4A03-B5C3D1DDD66E}"/>
              </a:ext>
            </a:extLst>
          </p:cNvPr>
          <p:cNvSpPr/>
          <p:nvPr/>
        </p:nvSpPr>
        <p:spPr>
          <a:xfrm>
            <a:off x="13143524" y="30996736"/>
            <a:ext cx="11646569" cy="573936"/>
          </a:xfrm>
          <a:prstGeom prst="rect">
            <a:avLst/>
          </a:prstGeom>
          <a:solidFill>
            <a:srgbClr val="4BA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latin typeface="Times New Roman" panose="02020603050405020304" pitchFamily="18" charset="0"/>
                <a:cs typeface="Times New Roman" panose="02020603050405020304" pitchFamily="18" charset="0"/>
              </a:rPr>
              <a:t>Kaynakça</a:t>
            </a:r>
          </a:p>
        </p:txBody>
      </p:sp>
      <p:sp>
        <p:nvSpPr>
          <p:cNvPr id="14" name="Metin kutusu 13">
            <a:extLst>
              <a:ext uri="{FF2B5EF4-FFF2-40B4-BE49-F238E27FC236}">
                <a16:creationId xmlns:a16="http://schemas.microsoft.com/office/drawing/2014/main" id="{25AF1271-2F36-934C-1594-00F52A79EB65}"/>
              </a:ext>
            </a:extLst>
          </p:cNvPr>
          <p:cNvSpPr txBox="1"/>
          <p:nvPr/>
        </p:nvSpPr>
        <p:spPr>
          <a:xfrm>
            <a:off x="0" y="34445675"/>
            <a:ext cx="10368184" cy="16312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tr-TR" dirty="0">
              <a:latin typeface="Times New Roman" panose="02020603050405020304" pitchFamily="18" charset="0"/>
              <a:cs typeface="Times New Roman" panose="02020603050405020304" pitchFamily="18" charset="0"/>
            </a:endParaRPr>
          </a:p>
          <a:p>
            <a:pPr algn="ctr"/>
            <a:endParaRPr lang="tr-TR" dirty="0">
              <a:latin typeface="Times New Roman" panose="02020603050405020304" pitchFamily="18" charset="0"/>
              <a:cs typeface="Times New Roman" panose="02020603050405020304" pitchFamily="18" charset="0"/>
            </a:endParaRPr>
          </a:p>
          <a:p>
            <a:pPr algn="ctr"/>
            <a:r>
              <a:rPr lang="tr-TR" dirty="0">
                <a:latin typeface="Times New Roman" panose="02020603050405020304" pitchFamily="18" charset="0"/>
                <a:cs typeface="Times New Roman" panose="02020603050405020304" pitchFamily="18" charset="0"/>
              </a:rPr>
              <a:t>Sakarya Uygulamalı Bilimler Üniversitesi, Spor Bilimleri Fakültesi </a:t>
            </a:r>
          </a:p>
          <a:p>
            <a:pPr algn="ctr"/>
            <a:r>
              <a:rPr lang="tr-TR" dirty="0">
                <a:latin typeface="Times New Roman" panose="02020603050405020304" pitchFamily="18" charset="0"/>
                <a:cs typeface="Times New Roman" panose="02020603050405020304" pitchFamily="18" charset="0"/>
              </a:rPr>
              <a:t>2021-2022 Öğretim Yılı Bitime Projesi </a:t>
            </a:r>
            <a:r>
              <a:rPr lang="en-US"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pPr algn="ctr"/>
            <a:endParaRPr lang="en-US" sz="2800" dirty="0"/>
          </a:p>
        </p:txBody>
      </p:sp>
      <p:sp>
        <p:nvSpPr>
          <p:cNvPr id="15" name="Metin kutusu 14">
            <a:extLst>
              <a:ext uri="{FF2B5EF4-FFF2-40B4-BE49-F238E27FC236}">
                <a16:creationId xmlns:a16="http://schemas.microsoft.com/office/drawing/2014/main" id="{52C6CF1E-3975-ED90-44B8-04F3911092F2}"/>
              </a:ext>
            </a:extLst>
          </p:cNvPr>
          <p:cNvSpPr txBox="1"/>
          <p:nvPr/>
        </p:nvSpPr>
        <p:spPr>
          <a:xfrm>
            <a:off x="256031" y="5578139"/>
            <a:ext cx="10643616" cy="8833187"/>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Rekreasyon kavramı, bireylerin ya da grupların serbest zamanlarında gönüllü olarak yaptıkları dinlendiren ve eğlendiren etkinlikler anlamına gelmektedir (Karaküçük, 1999). Rekreasyon, insanlara hayatın getirmiş olduğu kısıtlı zaman içerisinde yapmak zorunda oldukları davranışlar dışında gönüllü olarak katıldıkları ve haz aldıkları etkinliklerdir (Hazar, 2003). Rekreasyon, geniş spor skalası olan ve büyük kitleleri içine çeken bir aktivitedir (Sevil ve diğ., 2012). </a:t>
            </a:r>
          </a:p>
          <a:p>
            <a:pPr algn="just"/>
            <a:r>
              <a:rPr lang="tr-TR" dirty="0">
                <a:latin typeface="Times New Roman" panose="02020603050405020304" pitchFamily="18" charset="0"/>
                <a:cs typeface="Times New Roman" panose="02020603050405020304" pitchFamily="18" charset="0"/>
              </a:rPr>
              <a:t>Spor insanların rekreatif ihtiyaçlarına etkin bir hareket alanı meydana getirirken, rekreasyon da sporun toplumsal alana yayılmasında ve sportif başarılar kazanmasında önemli bir rol oynar. Temeli fiziksel egzersize veya çeşitli spor branşlarının rekreatif maksatlı gerçekleştirilmesine dayanan rekreasyon türüne sportif rekreasyon, denmektedir (Zorba ve Bakır, 2004). Sportif rekreasyona katılım; teknoloji ve şehirleşmenin birey ve toplum üzerinde meydana getireceği gerilimi önleme veya oluşan stresi azaltma, mutluluğa, fiziksel ve zihinsel sağlığa, sosyal ve eğitimsel performansa da olumlu yönde katkısı vardır. Sonuç olarak, sportif rekreasyon, yaşam kalitesi düzeyini etkileyen önemli faktörlerden birisidir (Öztürk ve ark., 2019).</a:t>
            </a:r>
          </a:p>
          <a:p>
            <a:pPr algn="just"/>
            <a:r>
              <a:rPr lang="tr-TR" dirty="0">
                <a:latin typeface="Times New Roman" panose="02020603050405020304" pitchFamily="18" charset="0"/>
                <a:cs typeface="Times New Roman" panose="02020603050405020304" pitchFamily="18" charset="0"/>
              </a:rPr>
              <a:t>İçinde bulunduğumuz teknolojik dönem çocukları hareketsizliğe itmiş ve sosyalleşmeyi sekteye uğratmıştır. Tam bu noktada sportif rekreasyonel aktiviteler okulöncesi çocuklar için oldukça önem arz etmektedir çünkü, çocukluk dönemi gelişimin en hızlı olduğu dönemdir. Bu dönemde kazanılan beceriler çocuğun ilerleyen dönemlerinde davranış ve kişilik gelişimini etkilemektedir. Gelişimi destekleyecek erken müdahaleler, kişilik gelişimde kalıcı etkiler bırakabilmektedir (Bredekamp, 1992). </a:t>
            </a:r>
          </a:p>
          <a:p>
            <a:pPr algn="just"/>
            <a:r>
              <a:rPr lang="tr-TR" dirty="0">
                <a:latin typeface="Times New Roman" panose="02020603050405020304" pitchFamily="18" charset="0"/>
                <a:cs typeface="Times New Roman" panose="02020603050405020304" pitchFamily="18" charset="0"/>
              </a:rPr>
              <a:t>Sportif rekreasyon fiziksel uygunluk parametrelerini geliştirme açısından da yarar sağlamaktadır. Bilhassa, kas ve iskelet sistemi hızlı bir şekilde gelişen okul öncesi çocuklarda bu parametrelerin uyumlu ve işlevsel gelişimi oldukça önemlidir.  Bu dönemde denge ve esneklik ön plana çıkmaktadır. Denge, vücudun sabit bir pozisyonda kalma yeteneği veya yerçekimine karşı koyarak kararlı hareketler yapabilme olarak tanımlanmıştır (Tortop ve diğ., 2014). Yürüme, koşma, oturma bile denge gerektirir. Esneklik ise, bir eklemin tüm normal hareket açıklığı boyunca serbestçe hareket edebilme yeteneği olarak tanımlanır (Page, 2012; Weerapong ve diğ., 2004) Bu dönemde gerçekleştirilen sportif rekreasyonel aktiviteler bu iki parametreyi geliştirmekte ve birbirleriyle koordineli bir biçimde çalışmalarını sağlamaktadır. </a:t>
            </a:r>
          </a:p>
          <a:p>
            <a:pPr algn="just"/>
            <a:endParaRPr lang="tr-TR" dirty="0"/>
          </a:p>
          <a:p>
            <a:pPr algn="just"/>
            <a:endParaRPr lang="tr-TR" dirty="0"/>
          </a:p>
          <a:p>
            <a:pPr algn="just"/>
            <a:endParaRPr lang="tr-TR" dirty="0">
              <a:latin typeface="Times New Roman" panose="02020603050405020304" pitchFamily="18" charset="0"/>
              <a:cs typeface="Times New Roman" panose="02020603050405020304" pitchFamily="18" charset="0"/>
            </a:endParaRPr>
          </a:p>
          <a:p>
            <a:pPr algn="just"/>
            <a:endParaRPr lang="tr-TR" dirty="0"/>
          </a:p>
          <a:p>
            <a:pPr algn="just"/>
            <a:endParaRPr lang="tr-TR" sz="1400" dirty="0"/>
          </a:p>
          <a:p>
            <a:pPr algn="just"/>
            <a:endParaRPr lang="tr-TR" sz="1400" dirty="0"/>
          </a:p>
          <a:p>
            <a:endParaRPr lang="tr-TR" dirty="0"/>
          </a:p>
        </p:txBody>
      </p:sp>
      <p:sp>
        <p:nvSpPr>
          <p:cNvPr id="22" name="Metin kutusu 21">
            <a:extLst>
              <a:ext uri="{FF2B5EF4-FFF2-40B4-BE49-F238E27FC236}">
                <a16:creationId xmlns:a16="http://schemas.microsoft.com/office/drawing/2014/main" id="{04EB4F1A-55B1-F993-7A72-431439132B35}"/>
              </a:ext>
            </a:extLst>
          </p:cNvPr>
          <p:cNvSpPr txBox="1"/>
          <p:nvPr/>
        </p:nvSpPr>
        <p:spPr>
          <a:xfrm>
            <a:off x="256030" y="13555432"/>
            <a:ext cx="10643615" cy="1477328"/>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Araştırmanın Amacı ve Önemi</a:t>
            </a:r>
          </a:p>
          <a:p>
            <a:pPr algn="just"/>
            <a:r>
              <a:rPr lang="tr-TR" dirty="0">
                <a:latin typeface="Times New Roman" panose="02020603050405020304" pitchFamily="18" charset="0"/>
                <a:cs typeface="Times New Roman" panose="02020603050405020304" pitchFamily="18" charset="0"/>
              </a:rPr>
              <a:t>Bu çalışma, sportif rekreasyonel aktivitelere katılan çocukların fiziksel uygunluk parametrelerinden olan denge ve esnekliğin gelişim durumlarını karşılaştırmak amacıyla yapılmıştır. Uygulanan sportif rekreasyon etkinliklerinin denge ve esneklik gibi özelliklere ne ölçüde etki ettiği hususunda bizi bilgilendirmesi ve elde edilen sonuçların  bilinmesi, uzmanların ve ebeveynlerin tutumlarında yol gösterici nitelikte olmaktadır.</a:t>
            </a:r>
          </a:p>
        </p:txBody>
      </p:sp>
      <p:pic>
        <p:nvPicPr>
          <p:cNvPr id="25" name="Resim 24" descr="gök, açık hava, ağaç, paten içeren bir resim&#10;&#10;Açıklama otomatik olarak oluşturuldu">
            <a:extLst>
              <a:ext uri="{FF2B5EF4-FFF2-40B4-BE49-F238E27FC236}">
                <a16:creationId xmlns:a16="http://schemas.microsoft.com/office/drawing/2014/main" id="{04E70E96-752B-1F9A-3B46-F61FBAFAB456}"/>
              </a:ext>
            </a:extLst>
          </p:cNvPr>
          <p:cNvPicPr>
            <a:picLocks noChangeAspect="1"/>
          </p:cNvPicPr>
          <p:nvPr/>
        </p:nvPicPr>
        <p:blipFill>
          <a:blip r:embed="rId4"/>
          <a:stretch>
            <a:fillRect/>
          </a:stretch>
        </p:blipFill>
        <p:spPr>
          <a:xfrm>
            <a:off x="1175255" y="19985234"/>
            <a:ext cx="2109268" cy="3751686"/>
          </a:xfrm>
          <a:prstGeom prst="rect">
            <a:avLst/>
          </a:prstGeom>
        </p:spPr>
      </p:pic>
      <p:sp>
        <p:nvSpPr>
          <p:cNvPr id="26" name="Metin kutusu 25">
            <a:extLst>
              <a:ext uri="{FF2B5EF4-FFF2-40B4-BE49-F238E27FC236}">
                <a16:creationId xmlns:a16="http://schemas.microsoft.com/office/drawing/2014/main" id="{EDE34B15-6388-CBEA-152A-342A87D3F47A}"/>
              </a:ext>
            </a:extLst>
          </p:cNvPr>
          <p:cNvSpPr txBox="1"/>
          <p:nvPr/>
        </p:nvSpPr>
        <p:spPr>
          <a:xfrm>
            <a:off x="845259" y="23805049"/>
            <a:ext cx="2585293" cy="861774"/>
          </a:xfrm>
          <a:prstGeom prst="rect">
            <a:avLst/>
          </a:prstGeom>
          <a:noFill/>
        </p:spPr>
        <p:txBody>
          <a:bodyPr wrap="square" rtlCol="0">
            <a:spAutoFit/>
          </a:bodyPr>
          <a:lstStyle/>
          <a:p>
            <a:r>
              <a:rPr lang="tr-TR" sz="1600" i="1" dirty="0">
                <a:latin typeface="Times New Roman" panose="02020603050405020304" pitchFamily="18" charset="0"/>
                <a:cs typeface="Times New Roman" panose="02020603050405020304" pitchFamily="18" charset="0"/>
              </a:rPr>
              <a:t>Şekil 1. Flamingo denge testi uygulanışı</a:t>
            </a:r>
            <a:endParaRPr lang="tr-TR" sz="1600" dirty="0">
              <a:latin typeface="Times New Roman" panose="02020603050405020304" pitchFamily="18" charset="0"/>
              <a:cs typeface="Times New Roman" panose="02020603050405020304" pitchFamily="18" charset="0"/>
            </a:endParaRPr>
          </a:p>
          <a:p>
            <a:endParaRPr lang="tr-TR" dirty="0"/>
          </a:p>
        </p:txBody>
      </p:sp>
      <p:pic>
        <p:nvPicPr>
          <p:cNvPr id="28" name="Resim 27" descr="ağaç, açık hava, zemin, adam içeren bir resim&#10;&#10;Açıklama otomatik olarak oluşturuldu">
            <a:extLst>
              <a:ext uri="{FF2B5EF4-FFF2-40B4-BE49-F238E27FC236}">
                <a16:creationId xmlns:a16="http://schemas.microsoft.com/office/drawing/2014/main" id="{9E2BC5BF-B011-BD19-6BD9-8A7338503F90}"/>
              </a:ext>
            </a:extLst>
          </p:cNvPr>
          <p:cNvPicPr>
            <a:picLocks noChangeAspect="1"/>
          </p:cNvPicPr>
          <p:nvPr/>
        </p:nvPicPr>
        <p:blipFill>
          <a:blip r:embed="rId5"/>
          <a:stretch>
            <a:fillRect/>
          </a:stretch>
        </p:blipFill>
        <p:spPr>
          <a:xfrm>
            <a:off x="4403962" y="20067079"/>
            <a:ext cx="3603881" cy="2598689"/>
          </a:xfrm>
          <a:prstGeom prst="rect">
            <a:avLst/>
          </a:prstGeom>
        </p:spPr>
      </p:pic>
      <p:sp>
        <p:nvSpPr>
          <p:cNvPr id="29" name="Metin kutusu 28">
            <a:extLst>
              <a:ext uri="{FF2B5EF4-FFF2-40B4-BE49-F238E27FC236}">
                <a16:creationId xmlns:a16="http://schemas.microsoft.com/office/drawing/2014/main" id="{16AB559C-70C9-E667-275E-F0A84C78F082}"/>
              </a:ext>
            </a:extLst>
          </p:cNvPr>
          <p:cNvSpPr txBox="1"/>
          <p:nvPr/>
        </p:nvSpPr>
        <p:spPr>
          <a:xfrm>
            <a:off x="4119329" y="22903174"/>
            <a:ext cx="4173145" cy="338554"/>
          </a:xfrm>
          <a:prstGeom prst="rect">
            <a:avLst/>
          </a:prstGeom>
          <a:noFill/>
        </p:spPr>
        <p:txBody>
          <a:bodyPr wrap="square" rtlCol="0">
            <a:spAutoFit/>
          </a:bodyPr>
          <a:lstStyle/>
          <a:p>
            <a:r>
              <a:rPr lang="tr-TR" sz="1200" dirty="0">
                <a:latin typeface="Times New Roman" panose="02020603050405020304" pitchFamily="18" charset="0"/>
                <a:cs typeface="Times New Roman" panose="02020603050405020304" pitchFamily="18" charset="0"/>
              </a:rPr>
              <a:t> </a:t>
            </a:r>
            <a:r>
              <a:rPr lang="tr-TR" sz="1600" i="1" dirty="0">
                <a:latin typeface="Times New Roman" panose="02020603050405020304" pitchFamily="18" charset="0"/>
                <a:cs typeface="Times New Roman" panose="02020603050405020304" pitchFamily="18" charset="0"/>
              </a:rPr>
              <a:t>Şekil 2. Otur-eriş testi uygulanışı</a:t>
            </a:r>
            <a:endParaRPr lang="tr-TR" sz="1600" dirty="0">
              <a:latin typeface="Times New Roman" panose="02020603050405020304" pitchFamily="18" charset="0"/>
              <a:cs typeface="Times New Roman" panose="02020603050405020304" pitchFamily="18" charset="0"/>
            </a:endParaRPr>
          </a:p>
        </p:txBody>
      </p:sp>
      <p:sp>
        <p:nvSpPr>
          <p:cNvPr id="30" name="Metin kutusu 29">
            <a:extLst>
              <a:ext uri="{FF2B5EF4-FFF2-40B4-BE49-F238E27FC236}">
                <a16:creationId xmlns:a16="http://schemas.microsoft.com/office/drawing/2014/main" id="{3B51936E-5B40-D04E-EC91-BC6208A83FD2}"/>
              </a:ext>
            </a:extLst>
          </p:cNvPr>
          <p:cNvSpPr txBox="1"/>
          <p:nvPr/>
        </p:nvSpPr>
        <p:spPr>
          <a:xfrm>
            <a:off x="256031" y="24473943"/>
            <a:ext cx="6144768" cy="369332"/>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Verilerin Toplanma Yöntemi </a:t>
            </a:r>
          </a:p>
        </p:txBody>
      </p:sp>
      <p:sp>
        <p:nvSpPr>
          <p:cNvPr id="31" name="Metin kutusu 30">
            <a:extLst>
              <a:ext uri="{FF2B5EF4-FFF2-40B4-BE49-F238E27FC236}">
                <a16:creationId xmlns:a16="http://schemas.microsoft.com/office/drawing/2014/main" id="{9B9D28E6-3259-99B9-DA7F-47ADC5674504}"/>
              </a:ext>
            </a:extLst>
          </p:cNvPr>
          <p:cNvSpPr txBox="1"/>
          <p:nvPr/>
        </p:nvSpPr>
        <p:spPr>
          <a:xfrm>
            <a:off x="13109575" y="31570672"/>
            <a:ext cx="11646569" cy="4616648"/>
          </a:xfrm>
          <a:prstGeom prst="rect">
            <a:avLst/>
          </a:prstGeom>
          <a:noFill/>
        </p:spPr>
        <p:txBody>
          <a:bodyPr wrap="square" rtlCol="0">
            <a:spAutoFit/>
          </a:bodyPr>
          <a:lstStyle/>
          <a:p>
            <a:pPr algn="just"/>
            <a:r>
              <a:rPr lang="tr-TR" sz="1150" dirty="0"/>
              <a:t>Altınkök, M. , Esen, H. , Eraslan, M. , Gürbüz, C. , Şeran, B. , Kurnaz, M. &amp; Eravşar, H. (2020). Farklı hareket eğitimi alan okulöncesi çocukların denge ve esneklik kapasitelerinin incelenmesi . </a:t>
            </a:r>
            <a:r>
              <a:rPr lang="tr-TR" sz="1150" i="1" dirty="0"/>
              <a:t>Sportive , 3 (1)</a:t>
            </a:r>
            <a:r>
              <a:rPr lang="tr-TR" sz="1150" dirty="0"/>
              <a:t> , 42-53 . Retrieved from https://dergipark.org.tr/tr/pub/sportive/issue/53103/694597</a:t>
            </a:r>
          </a:p>
          <a:p>
            <a:pPr algn="just"/>
            <a:r>
              <a:rPr lang="tr-TR" sz="1150" dirty="0"/>
              <a:t>Bredekamp, S. , (1992). What does research say about early childhood education, (</a:t>
            </a:r>
            <a:r>
              <a:rPr lang="tr-TR" sz="1150" i="1" dirty="0"/>
              <a:t>http://www.ncrel.org/sdrs/areas/stw_esys/ch.htm)</a:t>
            </a:r>
            <a:r>
              <a:rPr lang="tr-TR" sz="1150" dirty="0"/>
              <a:t> </a:t>
            </a:r>
          </a:p>
          <a:p>
            <a:pPr algn="just"/>
            <a:r>
              <a:rPr lang="tr-TR" sz="1150" dirty="0"/>
              <a:t>Çakır, E. ve Özbar, N. (2019). Bayan futsal oyuncularında flamingo ve stork denge testinin karşılaştırılması ile kassal kuvvetin testler üzerine etkisi. </a:t>
            </a:r>
            <a:r>
              <a:rPr lang="tr-TR" sz="1150" i="1" dirty="0"/>
              <a:t>Gazi Beden Eğitimi ve Spor Bilimleri Dergisi. 24(3), 181-188</a:t>
            </a:r>
            <a:endParaRPr lang="tr-TR" sz="1150" dirty="0"/>
          </a:p>
          <a:p>
            <a:pPr algn="just"/>
            <a:r>
              <a:rPr lang="tr-TR" sz="1150" dirty="0"/>
              <a:t>Durukan, H. , Koyuncuoğlu, K. &amp; Şentürk, U. (2016). Okul öncesi çocuklarda temel cimnastik programının motor gelişim açısından incelenmesi . </a:t>
            </a:r>
            <a:r>
              <a:rPr lang="tr-TR" sz="1150" i="1" dirty="0"/>
              <a:t>CBÜ Beden Eğitimi ve Spor Bilimleri Dergisi , 11 (2) , 131-140</a:t>
            </a:r>
            <a:r>
              <a:rPr lang="tr-TR" sz="1150" dirty="0"/>
              <a:t> . Retrieved from https://dergipark.org.tr/tr/pub/cbubesbd/issue/32244/357862</a:t>
            </a:r>
          </a:p>
          <a:p>
            <a:pPr algn="just"/>
            <a:r>
              <a:rPr lang="tr-TR" sz="1150" dirty="0"/>
              <a:t>Eurofit (1988). Handbook for the eurofit tests of physical fitness. Rome: Committee for the Development of Sport, Council of Europe.</a:t>
            </a:r>
          </a:p>
          <a:p>
            <a:pPr algn="just"/>
            <a:r>
              <a:rPr lang="tr-TR" sz="1150" dirty="0"/>
              <a:t>Hazar, A. (2003). </a:t>
            </a:r>
            <a:r>
              <a:rPr lang="tr-TR" sz="1150" i="1" dirty="0"/>
              <a:t>Rekreasyon ve Animasyon</a:t>
            </a:r>
            <a:r>
              <a:rPr lang="tr-TR" sz="1150" dirty="0"/>
              <a:t>. Detay Yayıncılık. Ankara.</a:t>
            </a:r>
          </a:p>
          <a:p>
            <a:pPr algn="just"/>
            <a:r>
              <a:rPr lang="tr-TR" sz="1150" dirty="0"/>
              <a:t>Karaküçük, S. (1999). </a:t>
            </a:r>
            <a:r>
              <a:rPr lang="tr-TR" sz="1150" i="1" dirty="0"/>
              <a:t>Rekreasyon: Boş Zamanları Değerlendirme</a:t>
            </a:r>
            <a:r>
              <a:rPr lang="tr-TR" sz="1150" dirty="0"/>
              <a:t>. (Altıncı Baskı). Bağırgan Yayınevi. Ankara.</a:t>
            </a:r>
          </a:p>
          <a:p>
            <a:pPr algn="just"/>
            <a:r>
              <a:rPr lang="tr-TR" sz="1150" dirty="0"/>
              <a:t>Karaman, B. &amp; Süel, E. (2020). Okul öncesi eğitim kurumlarında oynatılan fiziksel etkinliğe dayalı oyunların psikomotor gelişimi üzerine etkisi . </a:t>
            </a:r>
            <a:r>
              <a:rPr lang="tr-TR" sz="1150" i="1" dirty="0"/>
              <a:t>Beden Eğitimi ve Spor Bilimleri Dergisi , 14 (3) , 529-539 </a:t>
            </a:r>
            <a:r>
              <a:rPr lang="tr-TR" sz="1150" dirty="0"/>
              <a:t>. Retrieved from https://dergipark.org.tr/tr/pub/bsd/issue/57953/819901</a:t>
            </a:r>
          </a:p>
          <a:p>
            <a:pPr algn="just"/>
            <a:r>
              <a:rPr lang="tr-TR" sz="1150" dirty="0"/>
              <a:t>Kayapınar, F. Ç. (2011). The effect of movement education program on static balance skills of pre-school children. </a:t>
            </a:r>
            <a:r>
              <a:rPr lang="tr-TR" sz="1150" i="1" dirty="0"/>
              <a:t>World Applied Sciences Journal, 12(6), 871–876.</a:t>
            </a:r>
            <a:endParaRPr lang="tr-TR" sz="1150" dirty="0"/>
          </a:p>
          <a:p>
            <a:pPr algn="just"/>
            <a:r>
              <a:rPr lang="tr-TR" sz="1150" dirty="0"/>
              <a:t>Özbar, N. (2007). Hareket eğitimi programının 4-6 yaş grubu çocuklarda motor beceri ve vücut kompozisyonu üzerine etkisinin incelenmesi. (</a:t>
            </a:r>
            <a:r>
              <a:rPr lang="tr-TR" sz="1150" i="1" dirty="0"/>
              <a:t>Doktora Tezi</a:t>
            </a:r>
            <a:r>
              <a:rPr lang="tr-TR" sz="1150" dirty="0"/>
              <a:t>). Marmara Üniversitesi Sağlık Bilimleri Enstitüsü Beden Eğitimi ve Spor Anabilim Dalı, İstanbul.</a:t>
            </a:r>
          </a:p>
          <a:p>
            <a:pPr algn="just"/>
            <a:r>
              <a:rPr lang="tr-TR" sz="1150" dirty="0"/>
              <a:t>Öztürk, A., Karaçar, E., Yılmaz, O. (2019). </a:t>
            </a:r>
            <a:r>
              <a:rPr lang="tr-TR" sz="1150" i="1" dirty="0"/>
              <a:t>Spor ve Rekreasyon Araştırmaları Kitabı 2</a:t>
            </a:r>
            <a:r>
              <a:rPr lang="tr-TR" sz="1150" dirty="0"/>
              <a:t>. Çizgi Kitapevi. İstanbul.</a:t>
            </a:r>
          </a:p>
          <a:p>
            <a:pPr algn="just"/>
            <a:r>
              <a:rPr lang="tr-TR" sz="1150" dirty="0"/>
              <a:t>Page, P. (2012). Current concepts ın muscle stretchıng for exercıse and rehabılıtatıon. In </a:t>
            </a:r>
            <a:r>
              <a:rPr lang="tr-TR" sz="1150" i="1" dirty="0"/>
              <a:t>The International Journal of Sports Physical Therapy |</a:t>
            </a:r>
            <a:r>
              <a:rPr lang="tr-TR" sz="1150" dirty="0"/>
              <a:t> (Vol. 7, Issue 1).</a:t>
            </a:r>
          </a:p>
          <a:p>
            <a:pPr algn="just"/>
            <a:r>
              <a:rPr lang="tr-TR" sz="1150" dirty="0"/>
              <a:t>Sevil T., Şimşek KY., Katırcı H., Çelik VO., Çeliksoy MA. (2012).</a:t>
            </a:r>
            <a:r>
              <a:rPr lang="tr-TR" sz="1150" i="1" dirty="0"/>
              <a:t> Boş zaman ve rekreasyon yönetimi. 1.Baskı</a:t>
            </a:r>
            <a:r>
              <a:rPr lang="tr-TR" sz="1150" dirty="0"/>
              <a:t>. Anadolu Üniversitesi Web-Ofset Tesisleri. Eskişehir.</a:t>
            </a:r>
          </a:p>
          <a:p>
            <a:pPr algn="just"/>
            <a:r>
              <a:rPr lang="tr-TR" sz="1150" dirty="0"/>
              <a:t>Şimşek, E. &amp; Karakuş, M. (2020). Erkek sporcularda biodex denge sistemi ile flamingo denge testinin karşılaştırılması . </a:t>
            </a:r>
            <a:r>
              <a:rPr lang="tr-TR" sz="1150" i="1" dirty="0"/>
              <a:t>Akdeniz Spor Bilimleri Dergisi , 3 (1) , 118-126 .</a:t>
            </a:r>
            <a:r>
              <a:rPr lang="tr-TR" sz="1150" dirty="0"/>
              <a:t> DOI: 10.38021/asbid.741956</a:t>
            </a:r>
          </a:p>
          <a:p>
            <a:pPr algn="just"/>
            <a:r>
              <a:rPr lang="tr-TR" sz="1150" dirty="0"/>
              <a:t>Tortop, Y., Aksu, A. İ., Yıldırım, İ. (2014). 12 haftalık semazen eğitimi çalışmalarının statik ve dinamik denge üzerine etkisinin belirlenmesi. </a:t>
            </a:r>
            <a:r>
              <a:rPr lang="tr-TR" sz="1150" i="1" dirty="0"/>
              <a:t>Sstb International Refereed Academic Journal of Sports, Health &amp; Medical Sciences, 11(4).</a:t>
            </a:r>
            <a:endParaRPr lang="tr-TR" sz="1150" dirty="0"/>
          </a:p>
          <a:p>
            <a:pPr algn="just"/>
            <a:r>
              <a:rPr lang="tr-TR" sz="1150" dirty="0"/>
              <a:t>Zorba, E., Bakır, M. (2004). </a:t>
            </a:r>
            <a:r>
              <a:rPr lang="tr-TR" sz="1150" i="1" dirty="0"/>
              <a:t>Serbest Zaman Kavramı. Sporda Sosyal Alanlar Seçme Konular 1</a:t>
            </a:r>
            <a:r>
              <a:rPr lang="tr-TR" sz="1150" dirty="0"/>
              <a:t> (Ed: Ramazanoğlu F.), Bıçaklar Kitabevi, Ankara.</a:t>
            </a:r>
          </a:p>
          <a:p>
            <a:pPr algn="just"/>
            <a:r>
              <a:rPr lang="tr-TR" sz="1150" dirty="0"/>
              <a:t>Weerapong, P., Hume, P. A., &amp; Kolt, G. S. (2004). Stretching: mechanisms and benefits for sport performance and ınjury prevention. </a:t>
            </a:r>
            <a:r>
              <a:rPr lang="tr-TR" sz="1150" i="1" dirty="0"/>
              <a:t>Physical Therapy Reviews</a:t>
            </a:r>
            <a:r>
              <a:rPr lang="tr-TR" sz="1150" dirty="0"/>
              <a:t>, </a:t>
            </a:r>
            <a:r>
              <a:rPr lang="tr-TR" sz="1150" i="1" dirty="0"/>
              <a:t>9</a:t>
            </a:r>
            <a:r>
              <a:rPr lang="tr-TR" sz="1150" dirty="0"/>
              <a:t>(4), 189–206. https://doi.org/10.1179/108331904225007078</a:t>
            </a:r>
          </a:p>
          <a:p>
            <a:endParaRPr lang="tr-TR" dirty="0"/>
          </a:p>
        </p:txBody>
      </p:sp>
      <p:sp>
        <p:nvSpPr>
          <p:cNvPr id="33" name="Metin kutusu 32">
            <a:extLst>
              <a:ext uri="{FF2B5EF4-FFF2-40B4-BE49-F238E27FC236}">
                <a16:creationId xmlns:a16="http://schemas.microsoft.com/office/drawing/2014/main" id="{564E7D02-425C-6571-0990-A9BD540497BE}"/>
              </a:ext>
            </a:extLst>
          </p:cNvPr>
          <p:cNvSpPr txBox="1"/>
          <p:nvPr/>
        </p:nvSpPr>
        <p:spPr>
          <a:xfrm>
            <a:off x="13143523" y="25569970"/>
            <a:ext cx="11646569" cy="563231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Yapılan bu çalışma, sportif rekreasyonel aktivitelere katılan okulöncesi çocukların fiziksel uygunluk parametrelerinden olan denge ve esnekliğin gelişim durumlarının karşılaştırılması amacıyla yapılmıştır. Çalışmanın sonuçlarına bakıldığında:</a:t>
            </a:r>
          </a:p>
          <a:p>
            <a:pPr lvl="0" algn="just"/>
            <a:r>
              <a:rPr lang="tr-TR" dirty="0">
                <a:latin typeface="Times New Roman" panose="02020603050405020304" pitchFamily="18" charset="0"/>
                <a:cs typeface="Times New Roman" panose="02020603050405020304" pitchFamily="18" charset="0"/>
              </a:rPr>
              <a:t>Statik dengenin ölçülmesinde en yaygın biçimde kullanılan testlerden biri olan Flamingo Testinde, kontrol ve deney grubu  ön test değerlerinde anlamlı bir farklılık bulunmamasına rağmen son test değerlerinde planlanmış 8 haftalık sportif rekreasyon aktiviteleri yapan deney grubu öğrencileri lehine ileri düzeyde anlamlı bir farklılık bulunmuştur. </a:t>
            </a:r>
          </a:p>
          <a:p>
            <a:pPr lvl="0" algn="just"/>
            <a:r>
              <a:rPr lang="tr-TR" dirty="0">
                <a:latin typeface="Times New Roman" panose="02020603050405020304" pitchFamily="18" charset="0"/>
                <a:cs typeface="Times New Roman" panose="02020603050405020304" pitchFamily="18" charset="0"/>
              </a:rPr>
              <a:t>Statik esnekliğin ölçülmesinde yaygın olarak kullanılan yöntemlerden olan Otur-Eriş Testinde, kontrol ve deney grubu ön test değerlerinde kontrol grubu lehine ileri düzeyde anlamlı bir farklılık bulunmuştur. Ancak söz konusu son testler olduğunda, 8 haftalık sportif rekreasyon aktiviteleri yapan deney grubu öğrencileri lehine ileri düzeyde anlamlı bir farklılık bulunmuştur. </a:t>
            </a:r>
          </a:p>
          <a:p>
            <a:pPr algn="just"/>
            <a:r>
              <a:rPr lang="tr-TR" dirty="0">
                <a:latin typeface="Times New Roman" panose="02020603050405020304" pitchFamily="18" charset="0"/>
                <a:cs typeface="Times New Roman" panose="02020603050405020304" pitchFamily="18" charset="0"/>
              </a:rPr>
              <a:t>Yapılan sportif rekreasyon programının okul öncesi çocukların denge ve esneklik performansı gelişiminde pozitif yönde oldukça etkili olduğu gözlemlenmiştir. Çocukların bu yaşlardaki kazanımları ilerleyen dönemler için bir alt yapı oluşturduğundan bu gibi sportif rekreasyonel programların çocukların progresyonuna optimize edilmesi oldukça önemli olduğu görülmüştür.</a:t>
            </a:r>
          </a:p>
          <a:p>
            <a:pPr marL="285750" lvl="0" indent="-285750" algn="just">
              <a:buFont typeface="Arial" panose="020B0604020202020204" pitchFamily="34" charset="0"/>
              <a:buChar char="•"/>
            </a:pPr>
            <a:r>
              <a:rPr lang="tr-TR" dirty="0"/>
              <a:t>Test için kullanılan ölçüm materyalleri uygulanan aktivitelerin içine entegre edilebilir.</a:t>
            </a:r>
          </a:p>
          <a:p>
            <a:pPr marL="285750" lvl="0" indent="-285750" algn="just">
              <a:buFont typeface="Arial" panose="020B0604020202020204" pitchFamily="34" charset="0"/>
              <a:buChar char="•"/>
            </a:pPr>
            <a:r>
              <a:rPr lang="tr-TR" dirty="0"/>
              <a:t>Sportif rekreasyon aktivite programı geliştirilerek daha efektif hale getirilebilir. </a:t>
            </a:r>
          </a:p>
          <a:p>
            <a:pPr lvl="0" algn="just"/>
            <a:r>
              <a:rPr lang="tr-TR" dirty="0"/>
              <a:t>İhtiyaca göre çalışma programı geliştirilebilir.</a:t>
            </a:r>
          </a:p>
          <a:p>
            <a:pPr marL="285750" lvl="0" indent="-285750" algn="just">
              <a:buFont typeface="Arial" panose="020B0604020202020204" pitchFamily="34" charset="0"/>
              <a:buChar char="•"/>
            </a:pPr>
            <a:r>
              <a:rPr lang="tr-TR" dirty="0"/>
              <a:t>Okul öncesi kurumlara Spor Bilimleri Fakültesi’nden mezun  “sportif rekreasyon” uzmanları atanarak çocukların sportif rekreasyonel aktivitelerden daha çok yararlanması sağlanabilir.</a:t>
            </a:r>
          </a:p>
          <a:p>
            <a:pPr lvl="0" algn="just"/>
            <a:r>
              <a:rPr lang="tr-TR" dirty="0"/>
              <a:t>Bu çalışma farklı yaş gruplarına yapılabilir.</a:t>
            </a:r>
          </a:p>
          <a:p>
            <a:endParaRPr lang="tr-TR" dirty="0"/>
          </a:p>
        </p:txBody>
      </p:sp>
      <p:sp>
        <p:nvSpPr>
          <p:cNvPr id="34" name="Metin kutusu 33">
            <a:extLst>
              <a:ext uri="{FF2B5EF4-FFF2-40B4-BE49-F238E27FC236}">
                <a16:creationId xmlns:a16="http://schemas.microsoft.com/office/drawing/2014/main" id="{B0B56748-466D-F73E-E3AB-EB17F065DCDB}"/>
              </a:ext>
            </a:extLst>
          </p:cNvPr>
          <p:cNvSpPr txBox="1"/>
          <p:nvPr/>
        </p:nvSpPr>
        <p:spPr>
          <a:xfrm>
            <a:off x="13202789" y="13710780"/>
            <a:ext cx="11528035" cy="11480066"/>
          </a:xfrm>
          <a:prstGeom prst="rect">
            <a:avLst/>
          </a:prstGeom>
          <a:noFill/>
        </p:spPr>
        <p:txBody>
          <a:bodyPr wrap="square" rtlCol="0">
            <a:spAutoFit/>
          </a:bodyPr>
          <a:lstStyle/>
          <a:p>
            <a:pPr algn="just"/>
            <a:r>
              <a:rPr lang="tr-TR" sz="1900" dirty="0">
                <a:latin typeface="Times New Roman" panose="02020603050405020304" pitchFamily="18" charset="0"/>
                <a:cs typeface="Times New Roman" panose="02020603050405020304" pitchFamily="18" charset="0"/>
              </a:rPr>
              <a:t>Bu çalışmanın ana amacı sportif rekreasyonel aktivitelere katılan okulöncesi çocukların fiziksel uygunluk parametrelerinden olan denge ve esnekliğin gelişim durumlarını karşılaştırmaktır. Bu amaçla yapılan çalışmanın genel sonuçları, okulöncesi dönemde sportif rekreasyonel aktivitelere katılan çocuklarda denge ve esneklik gelişiminin pozitif yönde olduğudur. </a:t>
            </a:r>
          </a:p>
          <a:p>
            <a:pPr algn="just"/>
            <a:r>
              <a:rPr lang="tr-TR" sz="1900" dirty="0">
                <a:latin typeface="Times New Roman" panose="02020603050405020304" pitchFamily="18" charset="0"/>
                <a:cs typeface="Times New Roman" panose="02020603050405020304" pitchFamily="18" charset="0"/>
              </a:rPr>
              <a:t>Altınkök ve diğ. (2020) yaptığı çalışma farklı hareket eğitimi uygulamaları alan okulöncesi çocukların denge ve esneklik kapasitelerinin belirlenerek karşılaştırılması amacıyla yapılmıştır. Çalışmanın katılımcı grubu okulöncesi 3-6 yaş arasındaki 112 kız ve 111 erkek çocuk olmak üzere toplam 223 çocuk oluşturmuştur. Çalışmada esneklik için otur-uzan testi, denge için flamingo testi veri toplama araçları olarak kullanılmıştır. Araştırma, yarı-deneysel yöntem türlerinden karşılaştırmalı eşitlenmemiş kontrol gruplu son test modeline uygun olarak sürdürülmüştür. Koordinasyon yöntemiyle entegre edilen hareket programına katılan çocukların, standart hareket programına katılan çocuklara göre esneklik ve denge gelişimlerinin daha yüksek olduğunu bildirmişlerdir. </a:t>
            </a:r>
          </a:p>
          <a:p>
            <a:pPr algn="just"/>
            <a:r>
              <a:rPr lang="tr-TR" sz="1900" dirty="0">
                <a:latin typeface="Times New Roman" panose="02020603050405020304" pitchFamily="18" charset="0"/>
                <a:cs typeface="Times New Roman" panose="02020603050405020304" pitchFamily="18" charset="0"/>
              </a:rPr>
              <a:t>Özbar’ın (2007) yaptığı çalışma hareket eğitimi programı aracılığıyla 4-6 yaş grubu okulöncesi çocukların temel motor becerilerinin ve vücut kompozisyonlarının geliştirilmesi amacıyla yapılmıştır. Çalışmanın katılımcı grubunu 35’i deney, 35’i kontrol olmak üzere toplam 70 çocuk oluşturmuştur. Deney grubu, 1 eğitim öğretim yılı boyunca haftada 3 gün 1  saat  hareket eğitimi programı uygularken, kontrol grubu okulöncesi eğitim programına olduğu gibi devam etmiştir. Deney ve kontrol grubu arasındaki farka bakıldığında, statik denge, esneklik parametreleri deney grubu lehine anlamlı bulunmuştur. </a:t>
            </a:r>
          </a:p>
          <a:p>
            <a:pPr algn="just"/>
            <a:r>
              <a:rPr lang="tr-TR" sz="1900" dirty="0">
                <a:latin typeface="Times New Roman" panose="02020603050405020304" pitchFamily="18" charset="0"/>
                <a:cs typeface="Times New Roman" panose="02020603050405020304" pitchFamily="18" charset="0"/>
              </a:rPr>
              <a:t>Konuyla ilgili Kayapınar’ın (2011) yaptığı çalışma 5-7 yaş grubu okulöncesi çocuklara yaptırılan hareket eğitimi programının denge yetenekleri üzerine etkisini değerlendirme amacıyla yapılmıştır. Çalışmaya 40 deney 40 kontrol grubu olmak üzere toplam 80 çocuk katılmıştır. Deney grubuna 3 ay boyunca haftada 3 gün 1 saatlik hareket eğitimi programı uygulanırken kontrol grubu normal müfredatına devam etmiştir. Hareket eğitimi temel motor yetenekler, postür egzersizleri ve oyunlardan oluşmuştur. Statik dengeyi değerlendirmek için flamingo denge tahtası kullanılmıştır. Deney grubunun ön test ve son test statik denge değerleri arasında anlamlı bir farklılık bulunurken kontrol grubunda ön test ve son test statik denge değerleri arasında anlamlı bir farklılık bulunamamıştır. Deney grubu ve kontrol grubu statik denge değerleri karşılaştırılmasında anlamlılık değerinin deney grubu lehine olduğu bildirilmiştir. </a:t>
            </a:r>
          </a:p>
          <a:p>
            <a:pPr algn="just"/>
            <a:r>
              <a:rPr lang="tr-TR" sz="1900" dirty="0">
                <a:latin typeface="Times New Roman" panose="02020603050405020304" pitchFamily="18" charset="0"/>
                <a:cs typeface="Times New Roman" panose="02020603050405020304" pitchFamily="18" charset="0"/>
              </a:rPr>
              <a:t>Karaman ve diğ., (2020) yaptığı çalışma okulöncesi çocuklara oynatılan fiziksel etkinliğe dayalı oyunların psikomotor gelişimleri üzerine etkisini incelemek amacıyla yapılmıştır. Çalışma 3-6 yaş arası toplam 41 çocuktan oluşmuştur. 8 haftalık oyunların, psikomotor gelişim farklılıkları incelenirken çalışmada kontrol gruplu ve ön test – son test dizaynlı deneysel metot uygulanmıştır. Deney grubu ile kontrol grubu karşılaştırıldığında oynanan oyunlar sonucunda deney grubu lehine dikey sıçrama, uzun atlama, dinamik ve statik denge, sürat, tenis topu fırlatma testi, pençe kuvveti ve çeviklik testlerinde anlamlı farklılık tespit edilmiştir.</a:t>
            </a:r>
          </a:p>
          <a:p>
            <a:pPr algn="just"/>
            <a:r>
              <a:rPr lang="tr-TR" sz="1900" dirty="0">
                <a:latin typeface="Times New Roman" panose="02020603050405020304" pitchFamily="18" charset="0"/>
                <a:cs typeface="Times New Roman" panose="02020603050405020304" pitchFamily="18" charset="0"/>
              </a:rPr>
              <a:t>Durukan ve diğ., (2016) yaptığı çalışma okulöncesi 5-6 yaş çocuklarda cimnastik çalışmasının esneklik, denge ve koordinasyon düzeyleri üzerine etkisini incelemek amacıyla yapılmıştır. Okulöncesi 5-6 yaşlarında toplam 54 çocuk çalışmanın katılımcı grubunu oluşturmuş ve  rastgele seçilerek katılmıştır. Çalışmaya katılan çocukların boy, kilo, esneklik, denge ve koordinasyon ölçümleri alınarak otur-eriş ve flamingo denge testi vb. testler uygulanmıştır. Ön testler ve son testler karşılaştırıldığında çocukların denge ve esneklik parametreleri arasında anlamlı bir farklılık bulunmuştur. </a:t>
            </a:r>
          </a:p>
          <a:p>
            <a:endParaRPr lang="tr-TR" dirty="0"/>
          </a:p>
        </p:txBody>
      </p:sp>
      <p:sp>
        <p:nvSpPr>
          <p:cNvPr id="35" name="Metin kutusu 34">
            <a:extLst>
              <a:ext uri="{FF2B5EF4-FFF2-40B4-BE49-F238E27FC236}">
                <a16:creationId xmlns:a16="http://schemas.microsoft.com/office/drawing/2014/main" id="{11719C91-5148-4891-22C5-E347E3391ED8}"/>
              </a:ext>
            </a:extLst>
          </p:cNvPr>
          <p:cNvSpPr txBox="1"/>
          <p:nvPr/>
        </p:nvSpPr>
        <p:spPr>
          <a:xfrm>
            <a:off x="260507" y="27566198"/>
            <a:ext cx="11646569" cy="830997"/>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Tablo 1: Grup İçi Test-Re Test Paired Samples T-Testi Sonuçlar</a:t>
            </a:r>
            <a:endParaRPr lang="tr-T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tr-TR" sz="1200" dirty="0">
              <a:latin typeface="Times New Roman" panose="02020603050405020304" pitchFamily="18" charset="0"/>
              <a:ea typeface="Times New Roman" panose="02020603050405020304" pitchFamily="18" charset="0"/>
            </a:endParaRPr>
          </a:p>
          <a:p>
            <a:endParaRPr lang="tr-TR" dirty="0"/>
          </a:p>
        </p:txBody>
      </p:sp>
      <p:pic>
        <p:nvPicPr>
          <p:cNvPr id="38" name="Resim 37" descr="tablo içeren bir resim&#10;&#10;Açıklama otomatik olarak oluşturuldu">
            <a:extLst>
              <a:ext uri="{FF2B5EF4-FFF2-40B4-BE49-F238E27FC236}">
                <a16:creationId xmlns:a16="http://schemas.microsoft.com/office/drawing/2014/main" id="{48C2F8F7-42E8-1EDF-424C-26C570A3DC27}"/>
              </a:ext>
            </a:extLst>
          </p:cNvPr>
          <p:cNvPicPr>
            <a:picLocks noChangeAspect="1"/>
          </p:cNvPicPr>
          <p:nvPr/>
        </p:nvPicPr>
        <p:blipFill>
          <a:blip r:embed="rId6"/>
          <a:stretch>
            <a:fillRect/>
          </a:stretch>
        </p:blipFill>
        <p:spPr>
          <a:xfrm>
            <a:off x="354278" y="28034511"/>
            <a:ext cx="4775047" cy="5616890"/>
          </a:xfrm>
          <a:prstGeom prst="rect">
            <a:avLst/>
          </a:prstGeom>
        </p:spPr>
      </p:pic>
      <p:sp>
        <p:nvSpPr>
          <p:cNvPr id="41" name="Metin kutusu 40">
            <a:extLst>
              <a:ext uri="{FF2B5EF4-FFF2-40B4-BE49-F238E27FC236}">
                <a16:creationId xmlns:a16="http://schemas.microsoft.com/office/drawing/2014/main" id="{92914A75-232A-D265-638B-EAEAD68BE076}"/>
              </a:ext>
            </a:extLst>
          </p:cNvPr>
          <p:cNvSpPr txBox="1"/>
          <p:nvPr/>
        </p:nvSpPr>
        <p:spPr>
          <a:xfrm>
            <a:off x="263506" y="33693938"/>
            <a:ext cx="5028423" cy="861774"/>
          </a:xfrm>
          <a:prstGeom prst="rect">
            <a:avLst/>
          </a:prstGeom>
          <a:noFill/>
        </p:spPr>
        <p:txBody>
          <a:bodyPr wrap="square" rtlCol="0">
            <a:spAutoFit/>
          </a:bodyPr>
          <a:lstStyle/>
          <a:p>
            <a:pPr algn="just"/>
            <a:r>
              <a:rPr lang="tr-TR" sz="1600" b="1" dirty="0">
                <a:latin typeface="Times New Roman" panose="02020603050405020304" pitchFamily="18" charset="0"/>
                <a:cs typeface="Times New Roman" panose="02020603050405020304" pitchFamily="18" charset="0"/>
              </a:rPr>
              <a:t>N:</a:t>
            </a:r>
            <a:r>
              <a:rPr lang="tr-TR" sz="1600" dirty="0">
                <a:latin typeface="Times New Roman" panose="02020603050405020304" pitchFamily="18" charset="0"/>
                <a:cs typeface="Times New Roman" panose="02020603050405020304" pitchFamily="18" charset="0"/>
              </a:rPr>
              <a:t> Sayı, </a:t>
            </a:r>
            <a:r>
              <a:rPr lang="tr-TR" sz="1600" b="1" dirty="0">
                <a:latin typeface="Times New Roman" panose="02020603050405020304" pitchFamily="18" charset="0"/>
                <a:cs typeface="Times New Roman" panose="02020603050405020304" pitchFamily="18" charset="0"/>
              </a:rPr>
              <a:t>X:</a:t>
            </a:r>
            <a:r>
              <a:rPr lang="tr-TR" sz="1600" dirty="0">
                <a:latin typeface="Times New Roman" panose="02020603050405020304" pitchFamily="18" charset="0"/>
                <a:cs typeface="Times New Roman" panose="02020603050405020304" pitchFamily="18" charset="0"/>
              </a:rPr>
              <a:t> Aritmetik Ortalama, </a:t>
            </a:r>
            <a:r>
              <a:rPr lang="tr-TR" sz="1600" b="1" dirty="0">
                <a:latin typeface="Times New Roman" panose="02020603050405020304" pitchFamily="18" charset="0"/>
                <a:cs typeface="Times New Roman" panose="02020603050405020304" pitchFamily="18" charset="0"/>
              </a:rPr>
              <a:t>S:S: </a:t>
            </a:r>
            <a:r>
              <a:rPr lang="tr-TR" sz="1600" dirty="0">
                <a:latin typeface="Times New Roman" panose="02020603050405020304" pitchFamily="18" charset="0"/>
                <a:cs typeface="Times New Roman" panose="02020603050405020304" pitchFamily="18" charset="0"/>
              </a:rPr>
              <a:t>Standart Sapma </a:t>
            </a:r>
            <a:r>
              <a:rPr lang="tr-TR" sz="1600" b="1" dirty="0">
                <a:latin typeface="Times New Roman" panose="02020603050405020304" pitchFamily="18" charset="0"/>
                <a:cs typeface="Times New Roman" panose="02020603050405020304" pitchFamily="18" charset="0"/>
              </a:rPr>
              <a:t>P:</a:t>
            </a:r>
            <a:r>
              <a:rPr lang="tr-TR" sz="1600" dirty="0">
                <a:latin typeface="Times New Roman" panose="02020603050405020304" pitchFamily="18" charset="0"/>
                <a:cs typeface="Times New Roman" panose="02020603050405020304" pitchFamily="18" charset="0"/>
              </a:rPr>
              <a:t> Anlamlılık Değeri</a:t>
            </a:r>
          </a:p>
          <a:p>
            <a:endParaRPr lang="tr-TR" dirty="0"/>
          </a:p>
        </p:txBody>
      </p:sp>
      <p:sp>
        <p:nvSpPr>
          <p:cNvPr id="42" name="Metin kutusu 41">
            <a:extLst>
              <a:ext uri="{FF2B5EF4-FFF2-40B4-BE49-F238E27FC236}">
                <a16:creationId xmlns:a16="http://schemas.microsoft.com/office/drawing/2014/main" id="{47C7F60D-C7DD-2296-5C16-E4BB0A80D128}"/>
              </a:ext>
            </a:extLst>
          </p:cNvPr>
          <p:cNvSpPr txBox="1"/>
          <p:nvPr/>
        </p:nvSpPr>
        <p:spPr>
          <a:xfrm>
            <a:off x="5677088" y="27981696"/>
            <a:ext cx="6252821" cy="6509474"/>
          </a:xfrm>
          <a:prstGeom prst="rect">
            <a:avLst/>
          </a:prstGeom>
          <a:noFill/>
        </p:spPr>
        <p:txBody>
          <a:bodyPr wrap="square" rtlCol="0">
            <a:spAutoFit/>
          </a:bodyPr>
          <a:lstStyle/>
          <a:p>
            <a:pPr algn="just"/>
            <a:r>
              <a:rPr lang="tr-TR" sz="1900" dirty="0">
                <a:latin typeface="Times New Roman" panose="02020603050405020304" pitchFamily="18" charset="0"/>
                <a:cs typeface="Times New Roman" panose="02020603050405020304" pitchFamily="18" charset="0"/>
              </a:rPr>
              <a:t>Tablo 1’e bakıldığında, çalışma grubunun ön test ve son test karşılaştırılması incelendiğinde kilo değerlerinde anlamlı bir farklılık bulunamamıştır ( p &gt; 0.05) fakat boy değerlerinde ön test ve son test karşılaştırılmasına bakıldığında ileri düzeyde anlamlı bir farklılık bulunmuştur (p &lt; 0.001).</a:t>
            </a:r>
          </a:p>
          <a:p>
            <a:pPr algn="just"/>
            <a:r>
              <a:rPr lang="tr-TR" sz="1900" dirty="0">
                <a:latin typeface="Times New Roman" panose="02020603050405020304" pitchFamily="18" charset="0"/>
                <a:cs typeface="Times New Roman" panose="02020603050405020304" pitchFamily="18" charset="0"/>
              </a:rPr>
              <a:t>Kontrol  grubunun ön test ve son test karşılaştırılması incelendiğinde kilo değerlerinde anlamlı bir farklılık bulunmuş (p &lt; 0.05),  boy değerlerinde de ön test ve son test karşılaştırılmasına bakıldığında ileri düzeyde anlamlı bir farklılık bulunmuştur (p &lt; 0.001) (Tablo 1).</a:t>
            </a:r>
          </a:p>
          <a:p>
            <a:pPr algn="just"/>
            <a:r>
              <a:rPr lang="tr-TR" sz="1900" dirty="0">
                <a:latin typeface="Times New Roman" panose="02020603050405020304" pitchFamily="18" charset="0"/>
                <a:cs typeface="Times New Roman" panose="02020603050405020304" pitchFamily="18" charset="0"/>
              </a:rPr>
              <a:t>Çalışma grubu flamingo ön test son test karşılaştırılması incelendiğinde,  ileri düzeyde anlamlı farklılık bulunmuştur (p &lt; 0.001). Benzer sonuçlara otur-eriş ön test ve son test karşılaştırılmasında da rastlanılmış ve ileri düzeyde anlamlı farklılık bulunmuştur (p &lt; 0.001) (Tablo 1). </a:t>
            </a:r>
          </a:p>
          <a:p>
            <a:pPr algn="just"/>
            <a:r>
              <a:rPr lang="tr-TR" sz="1900" dirty="0">
                <a:latin typeface="Times New Roman" panose="02020603050405020304" pitchFamily="18" charset="0"/>
                <a:cs typeface="Times New Roman" panose="02020603050405020304" pitchFamily="18" charset="0"/>
              </a:rPr>
              <a:t>Kontrol grubu flamingo ön test son test karşılaştırılması incelendiğinde değerler arasında anlamlı bir farklılık bulunamamıştır (p &gt; 0.05). Benzer sonuçlara otur-eriş ön test ve son test karşılaştırılmasında da rastlanılmış değerler arasında anlamlı bir farklılık bulunamamıştır (p &gt; 0.05) (Tablo 1). </a:t>
            </a:r>
          </a:p>
          <a:p>
            <a:endParaRPr lang="tr-TR" dirty="0"/>
          </a:p>
        </p:txBody>
      </p:sp>
      <p:sp>
        <p:nvSpPr>
          <p:cNvPr id="43" name="Metin kutusu 42">
            <a:extLst>
              <a:ext uri="{FF2B5EF4-FFF2-40B4-BE49-F238E27FC236}">
                <a16:creationId xmlns:a16="http://schemas.microsoft.com/office/drawing/2014/main" id="{79D36A78-A38F-00B0-3FEB-653C257CB41E}"/>
              </a:ext>
            </a:extLst>
          </p:cNvPr>
          <p:cNvSpPr txBox="1"/>
          <p:nvPr/>
        </p:nvSpPr>
        <p:spPr>
          <a:xfrm>
            <a:off x="13289996" y="5593534"/>
            <a:ext cx="6539660" cy="646331"/>
          </a:xfrm>
          <a:prstGeom prst="rect">
            <a:avLst/>
          </a:prstGeom>
          <a:noFill/>
        </p:spPr>
        <p:txBody>
          <a:bodyPr wrap="square" rtlCol="0">
            <a:spAutoFit/>
          </a:bodyPr>
          <a:lstStyle/>
          <a:p>
            <a:r>
              <a:rPr lang="tr-TR" b="1" dirty="0">
                <a:latin typeface="Times New Roman" panose="02020603050405020304" pitchFamily="18" charset="0"/>
                <a:cs typeface="Times New Roman" panose="02020603050405020304" pitchFamily="18" charset="0"/>
              </a:rPr>
              <a:t>Tablo 2: Gruplar Arası Test-Re Test Independent Samples T-Testi Sonuçları</a:t>
            </a:r>
          </a:p>
        </p:txBody>
      </p:sp>
      <p:pic>
        <p:nvPicPr>
          <p:cNvPr id="45" name="Resim 44">
            <a:extLst>
              <a:ext uri="{FF2B5EF4-FFF2-40B4-BE49-F238E27FC236}">
                <a16:creationId xmlns:a16="http://schemas.microsoft.com/office/drawing/2014/main" id="{15EA316C-CC6C-C8F5-5AF5-62DA82EE9C1D}"/>
              </a:ext>
            </a:extLst>
          </p:cNvPr>
          <p:cNvPicPr>
            <a:picLocks noChangeAspect="1"/>
          </p:cNvPicPr>
          <p:nvPr/>
        </p:nvPicPr>
        <p:blipFill>
          <a:blip r:embed="rId7"/>
          <a:stretch>
            <a:fillRect/>
          </a:stretch>
        </p:blipFill>
        <p:spPr>
          <a:xfrm>
            <a:off x="13289996" y="6270114"/>
            <a:ext cx="4960484" cy="5616890"/>
          </a:xfrm>
          <a:prstGeom prst="rect">
            <a:avLst/>
          </a:prstGeom>
        </p:spPr>
      </p:pic>
      <p:sp>
        <p:nvSpPr>
          <p:cNvPr id="46" name="Metin kutusu 45">
            <a:extLst>
              <a:ext uri="{FF2B5EF4-FFF2-40B4-BE49-F238E27FC236}">
                <a16:creationId xmlns:a16="http://schemas.microsoft.com/office/drawing/2014/main" id="{33EA729B-2C96-95E5-4649-5D2497A5E9B0}"/>
              </a:ext>
            </a:extLst>
          </p:cNvPr>
          <p:cNvSpPr txBox="1"/>
          <p:nvPr/>
        </p:nvSpPr>
        <p:spPr>
          <a:xfrm>
            <a:off x="13289996" y="11848763"/>
            <a:ext cx="5227537" cy="861774"/>
          </a:xfrm>
          <a:prstGeom prst="rect">
            <a:avLst/>
          </a:prstGeom>
          <a:noFill/>
        </p:spPr>
        <p:txBody>
          <a:bodyPr wrap="square" rtlCol="0">
            <a:spAutoFit/>
          </a:bodyPr>
          <a:lstStyle/>
          <a:p>
            <a:r>
              <a:rPr lang="tr-TR" sz="1600" b="1" dirty="0">
                <a:latin typeface="Times New Roman" panose="02020603050405020304" pitchFamily="18" charset="0"/>
                <a:cs typeface="Times New Roman" panose="02020603050405020304" pitchFamily="18" charset="0"/>
              </a:rPr>
              <a:t>N:</a:t>
            </a:r>
            <a:r>
              <a:rPr lang="tr-TR" sz="1600" dirty="0">
                <a:latin typeface="Times New Roman" panose="02020603050405020304" pitchFamily="18" charset="0"/>
                <a:cs typeface="Times New Roman" panose="02020603050405020304" pitchFamily="18" charset="0"/>
              </a:rPr>
              <a:t> Sayı, </a:t>
            </a:r>
            <a:r>
              <a:rPr lang="tr-TR" sz="1600" b="1" dirty="0">
                <a:latin typeface="Times New Roman" panose="02020603050405020304" pitchFamily="18" charset="0"/>
                <a:cs typeface="Times New Roman" panose="02020603050405020304" pitchFamily="18" charset="0"/>
              </a:rPr>
              <a:t>X:</a:t>
            </a:r>
            <a:r>
              <a:rPr lang="tr-TR" sz="1600" dirty="0">
                <a:latin typeface="Times New Roman" panose="02020603050405020304" pitchFamily="18" charset="0"/>
                <a:cs typeface="Times New Roman" panose="02020603050405020304" pitchFamily="18" charset="0"/>
              </a:rPr>
              <a:t> Aritmetik Ortalama, </a:t>
            </a:r>
            <a:r>
              <a:rPr lang="tr-TR" sz="1600" b="1" dirty="0">
                <a:latin typeface="Times New Roman" panose="02020603050405020304" pitchFamily="18" charset="0"/>
                <a:cs typeface="Times New Roman" panose="02020603050405020304" pitchFamily="18" charset="0"/>
              </a:rPr>
              <a:t>S:S: </a:t>
            </a:r>
            <a:r>
              <a:rPr lang="tr-TR" sz="1600" dirty="0">
                <a:latin typeface="Times New Roman" panose="02020603050405020304" pitchFamily="18" charset="0"/>
                <a:cs typeface="Times New Roman" panose="02020603050405020304" pitchFamily="18" charset="0"/>
              </a:rPr>
              <a:t>Standart Sapma </a:t>
            </a:r>
            <a:r>
              <a:rPr lang="tr-TR" sz="1600" b="1" dirty="0">
                <a:latin typeface="Times New Roman" panose="02020603050405020304" pitchFamily="18" charset="0"/>
                <a:cs typeface="Times New Roman" panose="02020603050405020304" pitchFamily="18" charset="0"/>
              </a:rPr>
              <a:t>P:</a:t>
            </a:r>
            <a:r>
              <a:rPr lang="tr-TR" sz="1600" dirty="0">
                <a:latin typeface="Times New Roman" panose="02020603050405020304" pitchFamily="18" charset="0"/>
                <a:cs typeface="Times New Roman" panose="02020603050405020304" pitchFamily="18" charset="0"/>
              </a:rPr>
              <a:t> Anlamlılık Değeri</a:t>
            </a:r>
          </a:p>
          <a:p>
            <a:endParaRPr lang="tr-TR" dirty="0"/>
          </a:p>
        </p:txBody>
      </p:sp>
      <p:sp>
        <p:nvSpPr>
          <p:cNvPr id="47" name="Metin kutusu 46">
            <a:extLst>
              <a:ext uri="{FF2B5EF4-FFF2-40B4-BE49-F238E27FC236}">
                <a16:creationId xmlns:a16="http://schemas.microsoft.com/office/drawing/2014/main" id="{9BEAF67A-29F4-5770-797C-C548D0548CFA}"/>
              </a:ext>
            </a:extLst>
          </p:cNvPr>
          <p:cNvSpPr txBox="1"/>
          <p:nvPr/>
        </p:nvSpPr>
        <p:spPr>
          <a:xfrm>
            <a:off x="18333638" y="6317302"/>
            <a:ext cx="6202715" cy="5047536"/>
          </a:xfrm>
          <a:prstGeom prst="rect">
            <a:avLst/>
          </a:prstGeom>
          <a:noFill/>
        </p:spPr>
        <p:txBody>
          <a:bodyPr wrap="square" rtlCol="0">
            <a:spAutoFit/>
          </a:bodyPr>
          <a:lstStyle/>
          <a:p>
            <a:pPr algn="just"/>
            <a:r>
              <a:rPr lang="tr-TR" sz="1900" dirty="0">
                <a:latin typeface="Times New Roman" panose="02020603050405020304" pitchFamily="18" charset="0"/>
                <a:cs typeface="Times New Roman" panose="02020603050405020304" pitchFamily="18" charset="0"/>
              </a:rPr>
              <a:t>Tablo 2 incelendiğinde, çalışma grubu ve kontrol grubunun ön test boy  ve kilo değerleri karşılaştırılmasında anlamlı bir farklılık bulunamamıştır (p &gt; 0.05). Benzer sonuçlar son test karşılaştırılmasında da görülmüş ve boy ve kilo değerlerinde gruplar arası anlamlı bir farklılık bulunamamıştır (p &gt; 0.05) .</a:t>
            </a:r>
          </a:p>
          <a:p>
            <a:pPr algn="just"/>
            <a:r>
              <a:rPr lang="tr-TR" sz="1900" dirty="0">
                <a:latin typeface="Times New Roman" panose="02020603050405020304" pitchFamily="18" charset="0"/>
                <a:cs typeface="Times New Roman" panose="02020603050405020304" pitchFamily="18" charset="0"/>
              </a:rPr>
              <a:t>Çalışma grubu ve kontrol grubunun flamingo ön test değerleri incelendiğinde istatistiksel olarak anlamlı bir farklılık bulunamamıştır (p &gt; 0.05). Ancak çalışma grubu ve kontrol grubunun flamingo son test değerleri çalışma grubu lehine ileri düzeyde anlamlı bulunmuştur (p &lt; 0.001) (Tablo 2).</a:t>
            </a:r>
          </a:p>
          <a:p>
            <a:pPr algn="just"/>
            <a:r>
              <a:rPr lang="tr-TR" sz="1900" dirty="0">
                <a:latin typeface="Times New Roman" panose="02020603050405020304" pitchFamily="18" charset="0"/>
                <a:cs typeface="Times New Roman" panose="02020603050405020304" pitchFamily="18" charset="0"/>
              </a:rPr>
              <a:t>Çalışma grubu ve kontrol grubu otur-eriş ön test değerleri incelendiğinde </a:t>
            </a:r>
            <a:r>
              <a:rPr lang="tr-TR" sz="1900" b="1" dirty="0">
                <a:latin typeface="Times New Roman" panose="02020603050405020304" pitchFamily="18" charset="0"/>
                <a:cs typeface="Times New Roman" panose="02020603050405020304" pitchFamily="18" charset="0"/>
              </a:rPr>
              <a:t>kontrol</a:t>
            </a:r>
            <a:r>
              <a:rPr lang="tr-TR" sz="1900" dirty="0">
                <a:latin typeface="Times New Roman" panose="02020603050405020304" pitchFamily="18" charset="0"/>
                <a:cs typeface="Times New Roman" panose="02020603050405020304" pitchFamily="18" charset="0"/>
              </a:rPr>
              <a:t> </a:t>
            </a:r>
            <a:r>
              <a:rPr lang="tr-TR" sz="1900" b="1" dirty="0">
                <a:latin typeface="Times New Roman" panose="02020603050405020304" pitchFamily="18" charset="0"/>
                <a:cs typeface="Times New Roman" panose="02020603050405020304" pitchFamily="18" charset="0"/>
              </a:rPr>
              <a:t>grubunun lehine</a:t>
            </a:r>
            <a:r>
              <a:rPr lang="tr-TR" sz="1900" dirty="0">
                <a:latin typeface="Times New Roman" panose="02020603050405020304" pitchFamily="18" charset="0"/>
                <a:cs typeface="Times New Roman" panose="02020603050405020304" pitchFamily="18" charset="0"/>
              </a:rPr>
              <a:t> ileri düzeyde anlamlı bir farklılık tespit edilmiştir (p &lt; 0.001). Ancak bununla birlikte çalışma grubu ve kontrol grubunun otur-eriş son testleri incelendiğinde sonuçlar </a:t>
            </a:r>
            <a:r>
              <a:rPr lang="tr-TR" sz="1900" b="1" dirty="0">
                <a:latin typeface="Times New Roman" panose="02020603050405020304" pitchFamily="18" charset="0"/>
                <a:cs typeface="Times New Roman" panose="02020603050405020304" pitchFamily="18" charset="0"/>
              </a:rPr>
              <a:t>çalışma grubunun lehine</a:t>
            </a:r>
            <a:r>
              <a:rPr lang="tr-TR" sz="1900" dirty="0">
                <a:latin typeface="Times New Roman" panose="02020603050405020304" pitchFamily="18" charset="0"/>
                <a:cs typeface="Times New Roman" panose="02020603050405020304" pitchFamily="18" charset="0"/>
              </a:rPr>
              <a:t> ileri düzeyde anlamlı bulunmuştur (p &lt; 0.001) (Tablo 2). </a:t>
            </a:r>
          </a:p>
          <a:p>
            <a:endParaRPr lang="tr-TR" dirty="0"/>
          </a:p>
        </p:txBody>
      </p:sp>
      <p:sp>
        <p:nvSpPr>
          <p:cNvPr id="5" name="Metin kutusu 4">
            <a:extLst>
              <a:ext uri="{FF2B5EF4-FFF2-40B4-BE49-F238E27FC236}">
                <a16:creationId xmlns:a16="http://schemas.microsoft.com/office/drawing/2014/main" id="{05D721E7-6F1D-0FF7-6676-4ABA402C3968}"/>
              </a:ext>
            </a:extLst>
          </p:cNvPr>
          <p:cNvSpPr txBox="1"/>
          <p:nvPr/>
        </p:nvSpPr>
        <p:spPr>
          <a:xfrm>
            <a:off x="256031" y="24942124"/>
            <a:ext cx="10643614" cy="64633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rPr>
              <a:t>Araştırmada, nicel veri toplama yöntemi kullanılmıştır.</a:t>
            </a:r>
          </a:p>
          <a:p>
            <a:pPr algn="just"/>
            <a:r>
              <a:rPr lang="tr-TR" dirty="0">
                <a:latin typeface="Times New Roman" panose="02020603050405020304" pitchFamily="18" charset="0"/>
                <a:cs typeface="Times New Roman" panose="02020603050405020304" pitchFamily="18" charset="0"/>
              </a:rPr>
              <a:t>Çalışmada, kontrol gruplu, ön test-son test dizaynlı yarı-deneysel yöntem kullanılmıştır</a:t>
            </a:r>
            <a:r>
              <a:rPr lang="tr-TR" sz="1200" dirty="0">
                <a:latin typeface="Times New Roman" panose="02020603050405020304" pitchFamily="18" charset="0"/>
                <a:cs typeface="Times New Roman" panose="02020603050405020304" pitchFamily="18" charset="0"/>
              </a:rPr>
              <a:t>.</a:t>
            </a:r>
          </a:p>
        </p:txBody>
      </p:sp>
      <p:sp>
        <p:nvSpPr>
          <p:cNvPr id="2" name="Metin kutusu 1">
            <a:extLst>
              <a:ext uri="{FF2B5EF4-FFF2-40B4-BE49-F238E27FC236}">
                <a16:creationId xmlns:a16="http://schemas.microsoft.com/office/drawing/2014/main" id="{59AD6804-1E05-9E26-5FBE-7EBBA2BF10BB}"/>
              </a:ext>
            </a:extLst>
          </p:cNvPr>
          <p:cNvSpPr txBox="1"/>
          <p:nvPr/>
        </p:nvSpPr>
        <p:spPr>
          <a:xfrm>
            <a:off x="256030" y="15157785"/>
            <a:ext cx="10643615" cy="2585323"/>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Flamingo denge testi</a:t>
            </a:r>
          </a:p>
          <a:p>
            <a:pPr algn="just"/>
            <a:r>
              <a:rPr lang="tr-TR" dirty="0">
                <a:latin typeface="Times New Roman" panose="02020603050405020304" pitchFamily="18" charset="0"/>
                <a:cs typeface="Times New Roman" panose="02020603050405020304" pitchFamily="18" charset="0"/>
              </a:rPr>
              <a:t>Flamingo denge testi (FDT) Eurofit test bataryasında denge ölçümleri için kullanılan bir testtir (Eurofit, 1988). Test sırasında katılımcı nondominant (baskın olmayan) ayağı üzerinde tahta üzerinde dururken, diğer ayağını yerden kaldırarak aynı taraf eliyle dizini maksimum fileksiyona getirip tutması talimatı verilmiştir (Şekil 1). Kronometre ile 1 dakika tutulup her düşüş not edilmiştir. Toplamda 3 test yapılarak en yüksek değer kaydedilmiştir. </a:t>
            </a:r>
          </a:p>
          <a:p>
            <a:pPr algn="just"/>
            <a:r>
              <a:rPr lang="tr-TR" b="1" dirty="0">
                <a:latin typeface="Times New Roman" panose="02020603050405020304" pitchFamily="18" charset="0"/>
                <a:cs typeface="Times New Roman" panose="02020603050405020304" pitchFamily="18" charset="0"/>
              </a:rPr>
              <a:t>Puanlama</a:t>
            </a:r>
            <a:r>
              <a:rPr lang="tr-TR" dirty="0">
                <a:latin typeface="Times New Roman" panose="02020603050405020304" pitchFamily="18" charset="0"/>
                <a:cs typeface="Times New Roman" panose="02020603050405020304" pitchFamily="18" charset="0"/>
              </a:rPr>
              <a:t> 1 dakika boyunca yapılan hata sayısı alınarak kaydedilmiştir. (Şimşek ve diğ., 2020; Çakır ve Özbar, 2019). Bu protokol hem ön test hem de son testte uygulanmıştır. </a:t>
            </a:r>
          </a:p>
          <a:p>
            <a:endParaRPr lang="tr-TR" dirty="0"/>
          </a:p>
        </p:txBody>
      </p:sp>
      <p:sp>
        <p:nvSpPr>
          <p:cNvPr id="3" name="Metin kutusu 2">
            <a:extLst>
              <a:ext uri="{FF2B5EF4-FFF2-40B4-BE49-F238E27FC236}">
                <a16:creationId xmlns:a16="http://schemas.microsoft.com/office/drawing/2014/main" id="{D49E2B3E-A827-455A-4ADF-E84A3F59D610}"/>
              </a:ext>
            </a:extLst>
          </p:cNvPr>
          <p:cNvSpPr txBox="1"/>
          <p:nvPr/>
        </p:nvSpPr>
        <p:spPr>
          <a:xfrm>
            <a:off x="256030" y="17502299"/>
            <a:ext cx="10643615" cy="2308324"/>
          </a:xfrm>
          <a:prstGeom prst="rect">
            <a:avLst/>
          </a:prstGeom>
          <a:noFill/>
        </p:spPr>
        <p:txBody>
          <a:bodyPr wrap="square" rtlCol="0">
            <a:spAutoFit/>
          </a:bodyPr>
          <a:lstStyle/>
          <a:p>
            <a:pPr algn="just"/>
            <a:r>
              <a:rPr lang="tr-TR" b="1" dirty="0">
                <a:latin typeface="Times New Roman" panose="02020603050405020304" pitchFamily="18" charset="0"/>
                <a:cs typeface="Times New Roman" panose="02020603050405020304" pitchFamily="18" charset="0"/>
              </a:rPr>
              <a:t>Otur-Eriş Testi</a:t>
            </a:r>
          </a:p>
          <a:p>
            <a:pPr algn="just"/>
            <a:r>
              <a:rPr lang="tr-TR" dirty="0">
                <a:latin typeface="Times New Roman" panose="02020603050405020304" pitchFamily="18" charset="0"/>
                <a:cs typeface="Times New Roman" panose="02020603050405020304" pitchFamily="18" charset="0"/>
              </a:rPr>
              <a:t>Esneklik ölçümü için Otur Eriş Testi kullanılmıştır. Esneklik ölçümü için kullanılan sehpa AAHPERD’in belirlediği standartlar ölçülerdedir. Testten önce test protokolü katılımcılara uygulamalı olarak anlatılmıştır. Katılımcılardan oturup, ayak tabanlarını kutuya dayaması, dizlerini bükmeden kollarını öne doğru uzatması, gövdesini mümkün olduğu kadar öne esnetmesi istenmiştir. Test sonucu, katılımcının parmak uçları ile uzanabildiği en uzak nokta olarak belirlenmiş ve katılımcı uzanabildiği en uzak noktada 1-2 sn. pozisyonunu koruması istenmiştir (Şekil 2).</a:t>
            </a:r>
          </a:p>
          <a:p>
            <a:pPr algn="just"/>
            <a:r>
              <a:rPr lang="tr-TR" b="1" dirty="0">
                <a:latin typeface="Times New Roman" panose="02020603050405020304" pitchFamily="18" charset="0"/>
                <a:cs typeface="Times New Roman" panose="02020603050405020304" pitchFamily="18" charset="0"/>
              </a:rPr>
              <a:t>Puanlama: </a:t>
            </a:r>
            <a:r>
              <a:rPr lang="tr-TR" dirty="0">
                <a:latin typeface="Times New Roman" panose="02020603050405020304" pitchFamily="18" charset="0"/>
                <a:cs typeface="Times New Roman" panose="02020603050405020304" pitchFamily="18" charset="0"/>
              </a:rPr>
              <a:t>İki deneme sonucunda en iyi sonuç cm. şeklinde puan olarak alınmıştır.</a:t>
            </a:r>
          </a:p>
        </p:txBody>
      </p:sp>
      <p:sp>
        <p:nvSpPr>
          <p:cNvPr id="17" name="Metin kutusu 16">
            <a:extLst>
              <a:ext uri="{FF2B5EF4-FFF2-40B4-BE49-F238E27FC236}">
                <a16:creationId xmlns:a16="http://schemas.microsoft.com/office/drawing/2014/main" id="{2BDC584C-7228-3A06-C22A-D446E32E1C78}"/>
              </a:ext>
            </a:extLst>
          </p:cNvPr>
          <p:cNvSpPr txBox="1"/>
          <p:nvPr/>
        </p:nvSpPr>
        <p:spPr>
          <a:xfrm>
            <a:off x="256031" y="26484959"/>
            <a:ext cx="11646569" cy="1200329"/>
          </a:xfrm>
          <a:prstGeom prst="rect">
            <a:avLst/>
          </a:prstGeom>
          <a:noFill/>
        </p:spPr>
        <p:txBody>
          <a:bodyPr wrap="square" rtlCol="0">
            <a:spAutoFit/>
          </a:bodyPr>
          <a:lstStyle/>
          <a:p>
            <a:r>
              <a:rPr lang="tr-TR" dirty="0">
                <a:latin typeface="Times New Roman" panose="02020603050405020304" pitchFamily="18" charset="0"/>
                <a:ea typeface="Times New Roman" panose="02020603050405020304" pitchFamily="18" charset="0"/>
              </a:rPr>
              <a:t>Bu araştırmanın gerçekleştirilmesi için 30 deney grubu ve 30 kontrol grubu olmak üzere toplam 60 öğrenci belirlenmiş ve öğrencilerin tümü ön testlere ve son testlere katılmıştır. Araştırma süresince, öğrencilerde herhangi bir sakatlık veya yaralanmaya rastlanmamıştır. </a:t>
            </a:r>
          </a:p>
          <a:p>
            <a:endParaRPr lang="tr-TR" dirty="0"/>
          </a:p>
        </p:txBody>
      </p:sp>
      <p:sp>
        <p:nvSpPr>
          <p:cNvPr id="37" name="Dikdörtgen 36">
            <a:extLst>
              <a:ext uri="{FF2B5EF4-FFF2-40B4-BE49-F238E27FC236}">
                <a16:creationId xmlns:a16="http://schemas.microsoft.com/office/drawing/2014/main" id="{CEB287FD-1BD2-1CB8-63CE-44C45F734894}"/>
              </a:ext>
            </a:extLst>
          </p:cNvPr>
          <p:cNvSpPr/>
          <p:nvPr/>
        </p:nvSpPr>
        <p:spPr>
          <a:xfrm>
            <a:off x="13233736" y="4842396"/>
            <a:ext cx="11646569" cy="573936"/>
          </a:xfrm>
          <a:prstGeom prst="rect">
            <a:avLst/>
          </a:prstGeom>
          <a:solidFill>
            <a:srgbClr val="4BA7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solidFill>
                  <a:schemeClr val="bg1"/>
                </a:solidFill>
                <a:latin typeface="Times New Roman" panose="02020603050405020304" pitchFamily="18" charset="0"/>
                <a:cs typeface="Times New Roman" panose="02020603050405020304" pitchFamily="18" charset="0"/>
              </a:rPr>
              <a:t>Bulgular</a:t>
            </a:r>
          </a:p>
        </p:txBody>
      </p:sp>
    </p:spTree>
    <p:extLst>
      <p:ext uri="{BB962C8B-B14F-4D97-AF65-F5344CB8AC3E}">
        <p14:creationId xmlns:p14="http://schemas.microsoft.com/office/powerpoint/2010/main" val="88897025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TotalTime>
  <Words>2581</Words>
  <Application>Microsoft Macintosh PowerPoint</Application>
  <PresentationFormat>Özel</PresentationFormat>
  <Paragraphs>82</Paragraphs>
  <Slides>1</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Arial</vt:lpstr>
      <vt:lpstr>Arial Narrow</vt:lpstr>
      <vt:lpstr>Calibri</vt:lpstr>
      <vt:lpstr>Calibri Light</vt:lpstr>
      <vt:lpstr>Times New Roman</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Onursal Aksakallı</dc:creator>
  <cp:lastModifiedBy>Onursal Aksakallı</cp:lastModifiedBy>
  <cp:revision>7</cp:revision>
  <dcterms:created xsi:type="dcterms:W3CDTF">2022-06-14T21:12:33Z</dcterms:created>
  <dcterms:modified xsi:type="dcterms:W3CDTF">2022-10-04T09:24:29Z</dcterms:modified>
</cp:coreProperties>
</file>