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41" r:id="rId2"/>
    <p:sldId id="336" r:id="rId3"/>
    <p:sldId id="449" r:id="rId4"/>
    <p:sldId id="431" r:id="rId5"/>
    <p:sldId id="462" r:id="rId6"/>
    <p:sldId id="432" r:id="rId7"/>
    <p:sldId id="457" r:id="rId8"/>
    <p:sldId id="458" r:id="rId9"/>
    <p:sldId id="453" r:id="rId10"/>
    <p:sldId id="439" r:id="rId11"/>
    <p:sldId id="440" r:id="rId12"/>
    <p:sldId id="441" r:id="rId13"/>
    <p:sldId id="442" r:id="rId14"/>
    <p:sldId id="444" r:id="rId15"/>
    <p:sldId id="456" r:id="rId16"/>
    <p:sldId id="463" r:id="rId17"/>
    <p:sldId id="464" r:id="rId18"/>
    <p:sldId id="433" r:id="rId19"/>
    <p:sldId id="450" r:id="rId20"/>
    <p:sldId id="434" r:id="rId21"/>
    <p:sldId id="451" r:id="rId22"/>
    <p:sldId id="461"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6"/>
    <a:srgbClr val="274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6327"/>
  </p:normalViewPr>
  <p:slideViewPr>
    <p:cSldViewPr snapToGrid="0" snapToObjects="1">
      <p:cViewPr varScale="1">
        <p:scale>
          <a:sx n="115" d="100"/>
          <a:sy n="115" d="100"/>
        </p:scale>
        <p:origin x="3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65530569500341"/>
          <c:y val="8.2387347688638091E-2"/>
          <c:w val="0.55735553337082433"/>
          <c:h val="0.83124781159586414"/>
        </c:manualLayout>
      </c:layout>
      <c:pieChart>
        <c:varyColors val="1"/>
        <c:ser>
          <c:idx val="0"/>
          <c:order val="0"/>
          <c:tx>
            <c:strRef>
              <c:f>Sayfa1!$B$1</c:f>
              <c:strCache>
                <c:ptCount val="1"/>
                <c:pt idx="0">
                  <c:v>Satışlar</c:v>
                </c:pt>
              </c:strCache>
            </c:strRef>
          </c:tx>
          <c:explosion val="2"/>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C6-4887-8037-9576F1D4A10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C6-4887-8037-9576F1D4A10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C6-4887-8037-9576F1D4A10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6C6-4887-8037-9576F1D4A10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6C6-4887-8037-9576F1D4A10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6C6-4887-8037-9576F1D4A10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6C6-4887-8037-9576F1D4A10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6C6-4887-8037-9576F1D4A10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6C6-4887-8037-9576F1D4A10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6C6-4887-8037-9576F1D4A10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86C6-4887-8037-9576F1D4A10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86C6-4887-8037-9576F1D4A109}"/>
              </c:ext>
            </c:extLst>
          </c:dPt>
          <c:dLbls>
            <c:dLbl>
              <c:idx val="0"/>
              <c:layout>
                <c:manualLayout>
                  <c:x val="-9.7786216416711699E-17"/>
                  <c:y val="7.9549860537193318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C6-4887-8037-9576F1D4A109}"/>
                </c:ext>
              </c:extLst>
            </c:dLbl>
            <c:dLbl>
              <c:idx val="1"/>
              <c:layout>
                <c:manualLayout>
                  <c:x val="4.6732236687096217E-2"/>
                  <c:y val="-5.559486070318332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C6-4887-8037-9576F1D4A109}"/>
                </c:ext>
              </c:extLst>
            </c:dLbl>
            <c:dLbl>
              <c:idx val="2"/>
              <c:layout>
                <c:manualLayout>
                  <c:x val="2.205024155644416E-2"/>
                  <c:y val="-2.390990070047723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6C6-4887-8037-9576F1D4A109}"/>
                </c:ext>
              </c:extLst>
            </c:dLbl>
            <c:dLbl>
              <c:idx val="3"/>
              <c:layout>
                <c:manualLayout>
                  <c:x val="-8.0007828587533112E-3"/>
                  <c:y val="3.977493026859665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dirty="0" smtClean="0"/>
                      <a:t>BRANŞ YOK</a:t>
                    </a:r>
                    <a:r>
                      <a:rPr lang="en-US" baseline="0" dirty="0"/>
                      <a:t>
</a:t>
                    </a:r>
                    <a:fld id="{4860ED37-C1EB-44B9-842A-39E91B642DF8}" type="PERCENTAGE">
                      <a:rPr lang="en-US" baseline="0"/>
                      <a:pPr>
                        <a:defRPr>
                          <a:solidFill>
                            <a:schemeClr val="accent1"/>
                          </a:solidFill>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6C6-4887-8037-9576F1D4A109}"/>
                </c:ext>
              </c:extLst>
            </c:dLbl>
            <c:dLbl>
              <c:idx val="4"/>
              <c:layout>
                <c:manualLayout>
                  <c:x val="6.6673190489610111E-3"/>
                  <c:y val="-1.4583972623189199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6C6-4887-8037-9576F1D4A109}"/>
                </c:ext>
              </c:extLst>
            </c:dLbl>
            <c:dLbl>
              <c:idx val="5"/>
              <c:layout>
                <c:manualLayout>
                  <c:x val="0"/>
                  <c:y val="1.988746513429832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6C6-4887-8037-9576F1D4A109}"/>
                </c:ext>
              </c:extLst>
            </c:dLbl>
            <c:dLbl>
              <c:idx val="6"/>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6C6-4887-8037-9576F1D4A109}"/>
                </c:ext>
              </c:extLst>
            </c:dLbl>
            <c:dLbl>
              <c:idx val="7"/>
              <c:layout>
                <c:manualLayout>
                  <c:x val="-2.4446554104177925E-17"/>
                  <c:y val="-2.784245118801766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6C6-4887-8037-9576F1D4A109}"/>
                </c:ext>
              </c:extLst>
            </c:dLbl>
            <c:dLbl>
              <c:idx val="8"/>
              <c:layout>
                <c:manualLayout>
                  <c:x val="-1.0667710478337642E-2"/>
                  <c:y val="2.7842451188017644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21B1A03E-ADAC-49D7-A972-057F9499698C}" type="CATEGORYNAME">
                      <a:rPr lang="en-US" sz="1400"/>
                      <a:pPr>
                        <a:defRPr>
                          <a:solidFill>
                            <a:schemeClr val="accent1"/>
                          </a:solidFill>
                        </a:defRPr>
                      </a:pPr>
                      <a:t>[KATEGORİ ADI]</a:t>
                    </a:fld>
                    <a:r>
                      <a:rPr lang="en-US" baseline="0" dirty="0"/>
                      <a:t>
</a:t>
                    </a:r>
                    <a:fld id="{FF069A56-E683-4DF7-BA81-B91F82BCFCBD}" type="PERCENTAGE">
                      <a:rPr lang="en-US" baseline="0"/>
                      <a:pPr>
                        <a:defRPr>
                          <a:solidFill>
                            <a:schemeClr val="accent1"/>
                          </a:solidFill>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6C6-4887-8037-9576F1D4A109}"/>
                </c:ext>
              </c:extLst>
            </c:dLbl>
            <c:dLbl>
              <c:idx val="9"/>
              <c:layout>
                <c:manualLayout>
                  <c:x val="-1.2062200589409487E-2"/>
                  <c:y val="3.6262778078579583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51D3B6E-A996-41E6-BF59-5AC4F6C138FD}" type="CATEGORYNAME">
                      <a:rPr lang="en-US" sz="1400"/>
                      <a:pPr>
                        <a:defRPr>
                          <a:solidFill>
                            <a:schemeClr val="accent1"/>
                          </a:solidFill>
                        </a:defRPr>
                      </a:pPr>
                      <a:t>[KATEGORİ ADI]</a:t>
                    </a:fld>
                    <a:r>
                      <a:rPr lang="en-US" baseline="0" dirty="0"/>
                      <a:t>
</a:t>
                    </a:r>
                    <a:fld id="{F89B4F61-7FBE-4A50-9B74-F71244CA4770}" type="PERCENTAGE">
                      <a:rPr lang="en-US" baseline="0"/>
                      <a:pPr>
                        <a:defRPr>
                          <a:solidFill>
                            <a:schemeClr val="accent1"/>
                          </a:solidFill>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6C6-4887-8037-9576F1D4A109}"/>
                </c:ext>
              </c:extLst>
            </c:dLbl>
            <c:dLbl>
              <c:idx val="10"/>
              <c:layout>
                <c:manualLayout>
                  <c:x val="4.797633434235541E-2"/>
                  <c:y val="-2.7395172553360001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4A9767B-CB21-4A00-9E9D-B30F2374F9EA}" type="CATEGORYNAME">
                      <a:rPr lang="en-US" sz="1400"/>
                      <a:pPr>
                        <a:defRPr>
                          <a:solidFill>
                            <a:schemeClr val="accent1"/>
                          </a:solidFill>
                        </a:defRPr>
                      </a:pPr>
                      <a:t>[KATEGORİ ADI]</a:t>
                    </a:fld>
                    <a:r>
                      <a:rPr lang="en-US" baseline="0" dirty="0"/>
                      <a:t>
</a:t>
                    </a:r>
                    <a:fld id="{7580DBB4-589F-4009-99A3-CD6E6EF492C0}" type="PERCENTAGE">
                      <a:rPr lang="en-US" baseline="0"/>
                      <a:pPr>
                        <a:defRPr>
                          <a:solidFill>
                            <a:schemeClr val="accent1"/>
                          </a:solidFill>
                        </a:defRPr>
                      </a:pPr>
                      <a:t>[YÜZDE]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6C6-4887-8037-9576F1D4A109}"/>
                </c:ext>
              </c:extLst>
            </c:dLbl>
            <c:dLbl>
              <c:idx val="11"/>
              <c:layout>
                <c:manualLayout>
                  <c:x val="0.1113162784718407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6C6-4887-8037-9576F1D4A10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Sayfa1!$A$2:$A$13</c:f>
              <c:strCache>
                <c:ptCount val="12"/>
                <c:pt idx="0">
                  <c:v>FUTBOL</c:v>
                </c:pt>
                <c:pt idx="1">
                  <c:v>BOKS</c:v>
                </c:pt>
                <c:pt idx="2">
                  <c:v>YAMAÇ PAŞAŞÜTÜ</c:v>
                </c:pt>
                <c:pt idx="3">
                  <c:v>BRANŞ YOK</c:v>
                </c:pt>
                <c:pt idx="4">
                  <c:v>GÜREŞ</c:v>
                </c:pt>
                <c:pt idx="5">
                  <c:v>BİSİKLET</c:v>
                </c:pt>
                <c:pt idx="6">
                  <c:v>TAEKVONDO</c:v>
                </c:pt>
                <c:pt idx="7">
                  <c:v>SPOR YILI</c:v>
                </c:pt>
                <c:pt idx="8">
                  <c:v>KARATE</c:v>
                </c:pt>
                <c:pt idx="9">
                  <c:v>BASKETBOL</c:v>
                </c:pt>
                <c:pt idx="10">
                  <c:v>ATLETİZM</c:v>
                </c:pt>
                <c:pt idx="11">
                  <c:v>VOLEYBOL</c:v>
                </c:pt>
              </c:strCache>
            </c:strRef>
          </c:cat>
          <c:val>
            <c:numRef>
              <c:f>Sayfa1!$B$2:$B$13</c:f>
              <c:numCache>
                <c:formatCode>General</c:formatCode>
                <c:ptCount val="12"/>
                <c:pt idx="0">
                  <c:v>19</c:v>
                </c:pt>
                <c:pt idx="1">
                  <c:v>3</c:v>
                </c:pt>
                <c:pt idx="2">
                  <c:v>1</c:v>
                </c:pt>
                <c:pt idx="3">
                  <c:v>2</c:v>
                </c:pt>
                <c:pt idx="4">
                  <c:v>4</c:v>
                </c:pt>
                <c:pt idx="5">
                  <c:v>2</c:v>
                </c:pt>
                <c:pt idx="6">
                  <c:v>6</c:v>
                </c:pt>
                <c:pt idx="7">
                  <c:v>5</c:v>
                </c:pt>
                <c:pt idx="8">
                  <c:v>5</c:v>
                </c:pt>
                <c:pt idx="9">
                  <c:v>1</c:v>
                </c:pt>
                <c:pt idx="10">
                  <c:v>1</c:v>
                </c:pt>
                <c:pt idx="11">
                  <c:v>1</c:v>
                </c:pt>
              </c:numCache>
            </c:numRef>
          </c:val>
          <c:extLst>
            <c:ext xmlns:c16="http://schemas.microsoft.com/office/drawing/2014/chart" uri="{C3380CC4-5D6E-409C-BE32-E72D297353CC}">
              <c16:uniqueId val="{0000001A-86C6-4887-8037-9576F1D4A109}"/>
            </c:ext>
          </c:extLst>
        </c:ser>
        <c:ser>
          <c:idx val="1"/>
          <c:order val="1"/>
          <c:tx>
            <c:strRef>
              <c:f>Sayfa1!$C$1</c:f>
              <c:strCache>
                <c:ptCount val="1"/>
                <c:pt idx="0">
                  <c:v>Sütun1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86C6-4887-8037-9576F1D4A10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86C6-4887-8037-9576F1D4A10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86C6-4887-8037-9576F1D4A10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2-86C6-4887-8037-9576F1D4A10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4-86C6-4887-8037-9576F1D4A10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6-86C6-4887-8037-9576F1D4A10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8-86C6-4887-8037-9576F1D4A10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86C6-4887-8037-9576F1D4A10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C-86C6-4887-8037-9576F1D4A10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E-86C6-4887-8037-9576F1D4A10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0-86C6-4887-8037-9576F1D4A10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2-86C6-4887-8037-9576F1D4A10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1C-86C6-4887-8037-9576F1D4A10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1E-86C6-4887-8037-9576F1D4A10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0-86C6-4887-8037-9576F1D4A10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2-86C6-4887-8037-9576F1D4A109}"/>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4-86C6-4887-8037-9576F1D4A109}"/>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6-86C6-4887-8037-9576F1D4A109}"/>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8-86C6-4887-8037-9576F1D4A109}"/>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A-86C6-4887-8037-9576F1D4A109}"/>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C-86C6-4887-8037-9576F1D4A109}"/>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2E-86C6-4887-8037-9576F1D4A109}"/>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30-86C6-4887-8037-9576F1D4A109}"/>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32-86C6-4887-8037-9576F1D4A10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Sayfa1!$A$2:$A$13</c:f>
              <c:strCache>
                <c:ptCount val="12"/>
                <c:pt idx="0">
                  <c:v>FUTBOL</c:v>
                </c:pt>
                <c:pt idx="1">
                  <c:v>BOKS</c:v>
                </c:pt>
                <c:pt idx="2">
                  <c:v>YAMAÇ PAŞAŞÜTÜ</c:v>
                </c:pt>
                <c:pt idx="3">
                  <c:v>BRANŞ YOK</c:v>
                </c:pt>
                <c:pt idx="4">
                  <c:v>GÜREŞ</c:v>
                </c:pt>
                <c:pt idx="5">
                  <c:v>BİSİKLET</c:v>
                </c:pt>
                <c:pt idx="6">
                  <c:v>TAEKVONDO</c:v>
                </c:pt>
                <c:pt idx="7">
                  <c:v>SPOR YILI</c:v>
                </c:pt>
                <c:pt idx="8">
                  <c:v>KARATE</c:v>
                </c:pt>
                <c:pt idx="9">
                  <c:v>BASKETBOL</c:v>
                </c:pt>
                <c:pt idx="10">
                  <c:v>ATLETİZM</c:v>
                </c:pt>
                <c:pt idx="11">
                  <c:v>VOLEYBOL</c:v>
                </c:pt>
              </c:strCache>
            </c:strRef>
          </c:cat>
          <c:val>
            <c:numRef>
              <c:f>Sayfa1!$C$2:$C$13</c:f>
              <c:numCache>
                <c:formatCode>General</c:formatCode>
                <c:ptCount val="12"/>
                <c:pt idx="0">
                  <c:v>0</c:v>
                </c:pt>
                <c:pt idx="1">
                  <c:v>0</c:v>
                </c:pt>
              </c:numCache>
            </c:numRef>
          </c:val>
          <c:extLst>
            <c:ext xmlns:c16="http://schemas.microsoft.com/office/drawing/2014/chart" uri="{C3380CC4-5D6E-409C-BE32-E72D297353CC}">
              <c16:uniqueId val="{00000035-86C6-4887-8037-9576F1D4A10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189D7-173B-437D-86F6-4D3A6CC80F35}" type="datetimeFigureOut">
              <a:rPr lang="tr-TR" smtClean="0"/>
              <a:t>23.01.2024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8564-60C9-419A-919B-19573F8397F0}" type="slidenum">
              <a:rPr lang="tr-TR" smtClean="0"/>
              <a:t>‹#›</a:t>
            </a:fld>
            <a:endParaRPr lang="tr-TR"/>
          </a:p>
        </p:txBody>
      </p:sp>
    </p:spTree>
    <p:extLst>
      <p:ext uri="{BB962C8B-B14F-4D97-AF65-F5344CB8AC3E}">
        <p14:creationId xmlns:p14="http://schemas.microsoft.com/office/powerpoint/2010/main" val="292395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04" y="518139"/>
            <a:ext cx="1498591" cy="1579677"/>
          </a:xfrm>
          <a:prstGeom prst="rect">
            <a:avLst/>
          </a:prstGeom>
        </p:spPr>
      </p:pic>
    </p:spTree>
    <p:extLst>
      <p:ext uri="{BB962C8B-B14F-4D97-AF65-F5344CB8AC3E}">
        <p14:creationId xmlns:p14="http://schemas.microsoft.com/office/powerpoint/2010/main" val="178228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521576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04581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8122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345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513306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51996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1"/>
            <a:ext cx="10084496" cy="665141"/>
          </a:xfrm>
        </p:spPr>
        <p:txBody>
          <a:bodyPr>
            <a:noAutofit/>
          </a:bodyPr>
          <a:lstStyle>
            <a:lvl1pPr>
              <a:defRPr sz="2800">
                <a:solidFill>
                  <a:schemeClr val="bg1"/>
                </a:solidFill>
              </a:defRPr>
            </a:lvl1pPr>
          </a:lstStyle>
          <a:p>
            <a:r>
              <a:rPr lang="en-US" dirty="0"/>
              <a:t>Click to edit Master title style</a:t>
            </a:r>
            <a:endParaRPr lang="x-none"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894"/>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09" y="6559980"/>
            <a:ext cx="3010761"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700" dirty="0">
                <a:solidFill>
                  <a:schemeClr val="bg1"/>
                </a:solidFill>
              </a:rPr>
              <a:t>© Copyright 2020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26" y="174653"/>
            <a:ext cx="700414" cy="738312"/>
          </a:xfrm>
          <a:prstGeom prst="rect">
            <a:avLst/>
          </a:prstGeom>
        </p:spPr>
      </p:pic>
    </p:spTree>
    <p:extLst>
      <p:ext uri="{BB962C8B-B14F-4D97-AF65-F5344CB8AC3E}">
        <p14:creationId xmlns:p14="http://schemas.microsoft.com/office/powerpoint/2010/main" val="426757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464725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88289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x-none" smtClean="0"/>
              <a:t>23.01.2024</a:t>
            </a:fld>
            <a:endParaRPr lang="x-none"/>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82179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x-none" smtClean="0"/>
              <a:t>23.01.2024</a:t>
            </a:fld>
            <a:endParaRPr lang="x-none"/>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x-none" smtClean="0"/>
              <a:t>‹#›</a:t>
            </a:fld>
            <a:endParaRPr lang="x-none"/>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5196-37C2-5545-A269-9F9CC8CD2F7F}"/>
              </a:ext>
            </a:extLst>
          </p:cNvPr>
          <p:cNvSpPr txBox="1">
            <a:spLocks/>
          </p:cNvSpPr>
          <p:nvPr/>
        </p:nvSpPr>
        <p:spPr>
          <a:xfrm>
            <a:off x="350766" y="2989684"/>
            <a:ext cx="11737571" cy="251638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SPOR BİLİMLERİ FAKÜLTESİ</a:t>
            </a:r>
          </a:p>
          <a:p>
            <a:endParaRPr lang="tr-TR" sz="4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REKREASYON BÖLÜMÜ</a:t>
            </a:r>
          </a:p>
          <a:p>
            <a:endPar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43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a:t>
            </a:r>
            <a:endPar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05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D77010B-0011-4629-88BA-4CA8CDBDF6F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4" name="Resim 3">
            <a:extLst>
              <a:ext uri="{FF2B5EF4-FFF2-40B4-BE49-F238E27FC236}">
                <a16:creationId xmlns:a16="http://schemas.microsoft.com/office/drawing/2014/main" id="{7BEFBA68-A41B-4C27-B8C8-E30E38542615}"/>
              </a:ext>
            </a:extLst>
          </p:cNvPr>
          <p:cNvPicPr>
            <a:picLocks noChangeAspect="1"/>
          </p:cNvPicPr>
          <p:nvPr/>
        </p:nvPicPr>
        <p:blipFill>
          <a:blip r:embed="rId2"/>
          <a:stretch>
            <a:fillRect/>
          </a:stretch>
        </p:blipFill>
        <p:spPr>
          <a:xfrm>
            <a:off x="11309455" y="95869"/>
            <a:ext cx="802672" cy="829903"/>
          </a:xfrm>
          <a:prstGeom prst="rect">
            <a:avLst/>
          </a:prstGeom>
        </p:spPr>
      </p:pic>
      <p:graphicFrame>
        <p:nvGraphicFramePr>
          <p:cNvPr id="5" name="Tablo 4">
            <a:extLst>
              <a:ext uri="{FF2B5EF4-FFF2-40B4-BE49-F238E27FC236}">
                <a16:creationId xmlns:a16="http://schemas.microsoft.com/office/drawing/2014/main" id="{3F85A31A-0B9B-4381-B066-B4F9250C8FDB}"/>
              </a:ext>
            </a:extLst>
          </p:cNvPr>
          <p:cNvGraphicFramePr>
            <a:graphicFrameLocks noGrp="1"/>
          </p:cNvGraphicFramePr>
          <p:nvPr>
            <p:extLst>
              <p:ext uri="{D42A27DB-BD31-4B8C-83A1-F6EECF244321}">
                <p14:modId xmlns:p14="http://schemas.microsoft.com/office/powerpoint/2010/main" val="3229726051"/>
              </p:ext>
            </p:extLst>
          </p:nvPr>
        </p:nvGraphicFramePr>
        <p:xfrm>
          <a:off x="2005674" y="1702803"/>
          <a:ext cx="7932653" cy="3460324"/>
        </p:xfrm>
        <a:graphic>
          <a:graphicData uri="http://schemas.openxmlformats.org/drawingml/2006/table">
            <a:tbl>
              <a:tblPr firstRow="1" bandRow="1">
                <a:tableStyleId>{E8B1032C-EA38-4F05-BA0D-38AFFFC7BED3}</a:tableStyleId>
              </a:tblPr>
              <a:tblGrid>
                <a:gridCol w="3950311">
                  <a:extLst>
                    <a:ext uri="{9D8B030D-6E8A-4147-A177-3AD203B41FA5}">
                      <a16:colId xmlns:a16="http://schemas.microsoft.com/office/drawing/2014/main" val="20001"/>
                    </a:ext>
                  </a:extLst>
                </a:gridCol>
                <a:gridCol w="1830647">
                  <a:extLst>
                    <a:ext uri="{9D8B030D-6E8A-4147-A177-3AD203B41FA5}">
                      <a16:colId xmlns:a16="http://schemas.microsoft.com/office/drawing/2014/main" val="20002"/>
                    </a:ext>
                  </a:extLst>
                </a:gridCol>
                <a:gridCol w="2151695">
                  <a:extLst>
                    <a:ext uri="{9D8B030D-6E8A-4147-A177-3AD203B41FA5}">
                      <a16:colId xmlns:a16="http://schemas.microsoft.com/office/drawing/2014/main" val="685961487"/>
                    </a:ext>
                  </a:extLst>
                </a:gridCol>
              </a:tblGrid>
              <a:tr h="513167">
                <a:tc>
                  <a:txBody>
                    <a:bodyPr/>
                    <a:lstStyle/>
                    <a:p>
                      <a:r>
                        <a:rPr lang="tr-TR" sz="1600" dirty="0"/>
                        <a:t>ÖĞRETİM ÜYESİ</a:t>
                      </a:r>
                      <a:endParaRPr lang="tr-TR" sz="16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SINIF</a:t>
                      </a:r>
                      <a:endParaRPr lang="tr-TR" sz="16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ÖĞRENCİ SAYISI</a:t>
                      </a:r>
                      <a:endParaRPr lang="tr-TR" sz="1600" b="1" dirty="0">
                        <a:solidFill>
                          <a:schemeClr val="tx1"/>
                        </a:solidFill>
                      </a:endParaRPr>
                    </a:p>
                  </a:txBody>
                  <a:tcPr anchor="ctr"/>
                </a:tc>
                <a:extLst>
                  <a:ext uri="{0D108BD9-81ED-4DB2-BD59-A6C34878D82A}">
                    <a16:rowId xmlns:a16="http://schemas.microsoft.com/office/drawing/2014/main" val="2518403233"/>
                  </a:ext>
                </a:extLst>
              </a:tr>
              <a:tr h="513167">
                <a:tc>
                  <a:txBody>
                    <a:bodyPr/>
                    <a:lstStyle/>
                    <a:p>
                      <a:r>
                        <a:rPr lang="tr-TR" sz="1800" kern="1200" dirty="0" smtClean="0">
                          <a:effectLst/>
                        </a:rPr>
                        <a:t>Arş. Gör. Ahmet Kara</a:t>
                      </a:r>
                      <a:endParaRPr lang="tr-TR" sz="1800" b="0" kern="1200" dirty="0">
                        <a:solidFill>
                          <a:schemeClr val="tx1"/>
                        </a:solidFill>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1. Sınıf</a:t>
                      </a:r>
                      <a:endParaRPr lang="tr-TR" sz="16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rPr>
                        <a:t>50</a:t>
                      </a:r>
                      <a:endParaRPr lang="tr-TR" sz="1600" b="0" dirty="0">
                        <a:solidFill>
                          <a:schemeClr val="tx1"/>
                        </a:solidFill>
                      </a:endParaRPr>
                    </a:p>
                  </a:txBody>
                  <a:tcPr anchor="ctr"/>
                </a:tc>
                <a:extLst>
                  <a:ext uri="{0D108BD9-81ED-4DB2-BD59-A6C34878D82A}">
                    <a16:rowId xmlns:a16="http://schemas.microsoft.com/office/drawing/2014/main" val="10005"/>
                  </a:ext>
                </a:extLst>
              </a:tr>
              <a:tr h="719127">
                <a:tc>
                  <a:txBody>
                    <a:bodyPr/>
                    <a:lstStyle/>
                    <a:p>
                      <a:r>
                        <a:rPr lang="tr-TR" sz="1800" kern="1200" dirty="0" smtClean="0">
                          <a:effectLst/>
                        </a:rPr>
                        <a:t>Arş. Gör. Dr. Cuma Ece</a:t>
                      </a:r>
                      <a:endParaRPr lang="tr-TR" sz="1800" b="0" i="0" kern="1200" dirty="0">
                        <a:solidFill>
                          <a:schemeClr val="tx1"/>
                        </a:solidFill>
                        <a:effectLst/>
                        <a:latin typeface="+mn-lt"/>
                        <a:ea typeface="+mn-ea"/>
                        <a:cs typeface="+mn-cs"/>
                      </a:endParaRPr>
                    </a:p>
                  </a:txBody>
                  <a:tcPr anchor="ctr"/>
                </a:tc>
                <a:tc>
                  <a:txBody>
                    <a:bodyPr/>
                    <a:lstStyle/>
                    <a:p>
                      <a:pPr algn="ctr"/>
                      <a:r>
                        <a:rPr lang="tr-TR" sz="1600" dirty="0"/>
                        <a:t>2. Sınıf</a:t>
                      </a:r>
                      <a:endParaRPr lang="tr-TR" sz="16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18</a:t>
                      </a:r>
                      <a:endParaRPr lang="tr-TR" sz="1600" b="0" dirty="0" smtClean="0">
                        <a:solidFill>
                          <a:schemeClr val="tx1"/>
                        </a:solidFill>
                      </a:endParaRPr>
                    </a:p>
                    <a:p>
                      <a:pPr algn="ctr"/>
                      <a:endParaRPr lang="tr-TR" sz="1600" b="0" dirty="0">
                        <a:solidFill>
                          <a:schemeClr val="tx1"/>
                        </a:solidFill>
                      </a:endParaRPr>
                    </a:p>
                  </a:txBody>
                  <a:tcPr anchor="ctr"/>
                </a:tc>
                <a:extLst>
                  <a:ext uri="{0D108BD9-81ED-4DB2-BD59-A6C34878D82A}">
                    <a16:rowId xmlns:a16="http://schemas.microsoft.com/office/drawing/2014/main" val="10006"/>
                  </a:ext>
                </a:extLst>
              </a:tr>
              <a:tr h="609447">
                <a:tc>
                  <a:txBody>
                    <a:bodyPr/>
                    <a:lstStyle/>
                    <a:p>
                      <a:r>
                        <a:rPr lang="tr-TR" sz="1800" kern="1200" dirty="0">
                          <a:solidFill>
                            <a:schemeClr val="tx1"/>
                          </a:solidFill>
                          <a:effectLst/>
                        </a:rPr>
                        <a:t>Öğr. Gör. Murat </a:t>
                      </a:r>
                      <a:r>
                        <a:rPr lang="tr-TR" sz="1800" kern="1200" dirty="0" smtClean="0">
                          <a:solidFill>
                            <a:schemeClr val="tx1"/>
                          </a:solidFill>
                          <a:effectLst/>
                        </a:rPr>
                        <a:t>ŞEN</a:t>
                      </a:r>
                      <a:endParaRPr lang="tr-TR" sz="1800" b="0" kern="1200" dirty="0">
                        <a:solidFill>
                          <a:schemeClr val="tx1"/>
                        </a:solidFill>
                        <a:effectLst/>
                      </a:endParaRPr>
                    </a:p>
                  </a:txBody>
                  <a:tcPr anchor="ctr"/>
                </a:tc>
                <a:tc>
                  <a:txBody>
                    <a:bodyPr/>
                    <a:lstStyle/>
                    <a:p>
                      <a:pPr algn="ctr"/>
                      <a:r>
                        <a:rPr lang="tr-TR" sz="1600" dirty="0">
                          <a:solidFill>
                            <a:schemeClr val="tx1"/>
                          </a:solidFill>
                        </a:rPr>
                        <a:t> 3. Sınıf</a:t>
                      </a:r>
                      <a:endParaRPr lang="tr-TR" sz="1600" b="0" dirty="0">
                        <a:solidFill>
                          <a:schemeClr val="tx1"/>
                        </a:solidFill>
                      </a:endParaRPr>
                    </a:p>
                  </a:txBody>
                  <a:tcPr anchor="ctr"/>
                </a:tc>
                <a:tc>
                  <a:txBody>
                    <a:bodyPr/>
                    <a:lstStyle/>
                    <a:p>
                      <a:pPr algn="ctr"/>
                      <a:r>
                        <a:rPr lang="tr-TR" sz="1600" b="0" dirty="0" smtClean="0">
                          <a:solidFill>
                            <a:schemeClr val="tx1"/>
                          </a:solidFill>
                        </a:rPr>
                        <a:t>65</a:t>
                      </a:r>
                      <a:endParaRPr lang="tr-TR" sz="1600" b="0" dirty="0">
                        <a:solidFill>
                          <a:schemeClr val="tx1"/>
                        </a:solidFill>
                      </a:endParaRPr>
                    </a:p>
                  </a:txBody>
                  <a:tcPr anchor="ctr"/>
                </a:tc>
                <a:extLst>
                  <a:ext uri="{0D108BD9-81ED-4DB2-BD59-A6C34878D82A}">
                    <a16:rowId xmlns:a16="http://schemas.microsoft.com/office/drawing/2014/main" val="10007"/>
                  </a:ext>
                </a:extLst>
              </a:tr>
              <a:tr h="552708">
                <a:tc>
                  <a:txBody>
                    <a:bodyPr/>
                    <a:lstStyle/>
                    <a:p>
                      <a:r>
                        <a:rPr lang="tr-TR" sz="1800" kern="1200" dirty="0" smtClean="0">
                          <a:solidFill>
                            <a:schemeClr val="tx1"/>
                          </a:solidFill>
                          <a:effectLst/>
                        </a:rPr>
                        <a:t>Dr. Öğr. Üyesi</a:t>
                      </a:r>
                      <a:r>
                        <a:rPr lang="tr-TR" sz="1800" kern="1200" baseline="0" dirty="0" smtClean="0">
                          <a:solidFill>
                            <a:schemeClr val="tx1"/>
                          </a:solidFill>
                          <a:effectLst/>
                        </a:rPr>
                        <a:t> Gizem KARAKAŞ</a:t>
                      </a:r>
                      <a:endParaRPr lang="tr-TR" sz="1800" b="0" i="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rPr>
                        <a:t>4. Sınıf</a:t>
                      </a:r>
                      <a:endParaRPr lang="tr-TR" sz="1600" b="0" dirty="0" smtClean="0">
                        <a:solidFill>
                          <a:schemeClr val="tx1"/>
                        </a:solidFill>
                      </a:endParaRPr>
                    </a:p>
                  </a:txBody>
                  <a:tcPr anchor="ctr"/>
                </a:tc>
                <a:tc>
                  <a:txBody>
                    <a:bodyPr/>
                    <a:lstStyle/>
                    <a:p>
                      <a:pPr algn="ctr"/>
                      <a:r>
                        <a:rPr lang="tr-TR" sz="1600" b="0" dirty="0" smtClean="0">
                          <a:solidFill>
                            <a:schemeClr val="tx1"/>
                          </a:solidFill>
                        </a:rPr>
                        <a:t>62</a:t>
                      </a:r>
                      <a:endParaRPr lang="tr-TR" sz="1600" b="0" dirty="0">
                        <a:solidFill>
                          <a:schemeClr val="tx1"/>
                        </a:solidFill>
                      </a:endParaRPr>
                    </a:p>
                  </a:txBody>
                  <a:tcPr anchor="ctr"/>
                </a:tc>
                <a:extLst>
                  <a:ext uri="{0D108BD9-81ED-4DB2-BD59-A6C34878D82A}">
                    <a16:rowId xmlns:a16="http://schemas.microsoft.com/office/drawing/2014/main" val="1171389396"/>
                  </a:ext>
                </a:extLst>
              </a:tr>
              <a:tr h="552708">
                <a:tc>
                  <a:txBody>
                    <a:bodyPr/>
                    <a:lstStyle/>
                    <a:p>
                      <a:r>
                        <a:rPr lang="tr-TR" sz="1800" kern="1200" dirty="0">
                          <a:solidFill>
                            <a:schemeClr val="tx1"/>
                          </a:solidFill>
                          <a:effectLst/>
                        </a:rPr>
                        <a:t>Arş. Gör. Merve ÖZYILDIRIM</a:t>
                      </a:r>
                      <a:endParaRPr lang="tr-TR" sz="1800" b="0" i="0" kern="1200" dirty="0">
                        <a:solidFill>
                          <a:schemeClr val="tx1"/>
                        </a:solidFill>
                        <a:effectLst/>
                        <a:latin typeface="+mn-lt"/>
                        <a:ea typeface="+mn-ea"/>
                        <a:cs typeface="+mn-cs"/>
                      </a:endParaRPr>
                    </a:p>
                  </a:txBody>
                  <a:tcPr anchor="ctr"/>
                </a:tc>
                <a:tc>
                  <a:txBody>
                    <a:bodyPr/>
                    <a:lstStyle/>
                    <a:p>
                      <a:pPr algn="ctr"/>
                      <a:r>
                        <a:rPr lang="tr-TR" sz="1600" dirty="0" smtClean="0">
                          <a:solidFill>
                            <a:schemeClr val="tx1"/>
                          </a:solidFill>
                        </a:rPr>
                        <a:t>Artık </a:t>
                      </a:r>
                      <a:r>
                        <a:rPr lang="tr-TR" sz="1600" dirty="0">
                          <a:solidFill>
                            <a:schemeClr val="tx1"/>
                          </a:solidFill>
                        </a:rPr>
                        <a:t>yıllar</a:t>
                      </a:r>
                      <a:endParaRPr lang="tr-TR" sz="1600" b="0" dirty="0">
                        <a:solidFill>
                          <a:schemeClr val="tx1"/>
                        </a:solidFill>
                      </a:endParaRPr>
                    </a:p>
                  </a:txBody>
                  <a:tcPr anchor="ctr"/>
                </a:tc>
                <a:tc>
                  <a:txBody>
                    <a:bodyPr/>
                    <a:lstStyle/>
                    <a:p>
                      <a:pPr algn="ctr"/>
                      <a:r>
                        <a:rPr lang="tr-TR" sz="1600" b="0" dirty="0" smtClean="0">
                          <a:solidFill>
                            <a:schemeClr val="tx1"/>
                          </a:solidFill>
                        </a:rPr>
                        <a:t>64</a:t>
                      </a:r>
                      <a:endParaRPr lang="tr-TR" sz="1600" b="0" dirty="0">
                        <a:solidFill>
                          <a:schemeClr val="tx1"/>
                        </a:solidFill>
                      </a:endParaRPr>
                    </a:p>
                  </a:txBody>
                  <a:tcPr anchor="ctr"/>
                </a:tc>
                <a:extLst>
                  <a:ext uri="{0D108BD9-81ED-4DB2-BD59-A6C34878D82A}">
                    <a16:rowId xmlns:a16="http://schemas.microsoft.com/office/drawing/2014/main" val="2234091985"/>
                  </a:ext>
                </a:extLst>
              </a:tr>
            </a:tbl>
          </a:graphicData>
        </a:graphic>
      </p:graphicFrame>
      <p:sp>
        <p:nvSpPr>
          <p:cNvPr id="7" name="Metin kutusu 6">
            <a:extLst>
              <a:ext uri="{FF2B5EF4-FFF2-40B4-BE49-F238E27FC236}">
                <a16:creationId xmlns:a16="http://schemas.microsoft.com/office/drawing/2014/main" id="{DDEEFFBA-D851-4F2B-8EB2-B65E4D75DBF3}"/>
              </a:ext>
            </a:extLst>
          </p:cNvPr>
          <p:cNvSpPr txBox="1"/>
          <p:nvPr/>
        </p:nvSpPr>
        <p:spPr>
          <a:xfrm>
            <a:off x="0" y="310765"/>
            <a:ext cx="7606907" cy="400110"/>
          </a:xfrm>
          <a:prstGeom prst="rect">
            <a:avLst/>
          </a:prstGeom>
          <a:solidFill>
            <a:schemeClr val="bg1"/>
          </a:solidFill>
        </p:spPr>
        <p:txBody>
          <a:bodyPr wrap="square">
            <a:spAutoFit/>
          </a:bodyPr>
          <a:lstStyle/>
          <a:p>
            <a:r>
              <a:rPr lang="tr-TR" sz="2000" b="1" dirty="0">
                <a:solidFill>
                  <a:schemeClr val="accent6">
                    <a:lumMod val="50000"/>
                  </a:schemeClr>
                </a:solidFill>
              </a:rPr>
              <a:t>AKADEMİK DANIŞMANLIK </a:t>
            </a:r>
            <a:r>
              <a:rPr lang="tr-TR" sz="2000" b="1" dirty="0" smtClean="0">
                <a:solidFill>
                  <a:schemeClr val="accent6">
                    <a:lumMod val="50000"/>
                  </a:schemeClr>
                </a:solidFill>
              </a:rPr>
              <a:t>DAĞILIMLARI GÜNCELLENDİ</a:t>
            </a:r>
            <a:endParaRPr lang="tr-TR" sz="2000" b="1" dirty="0">
              <a:solidFill>
                <a:schemeClr val="accent6">
                  <a:lumMod val="50000"/>
                </a:schemeClr>
              </a:solidFill>
            </a:endParaRPr>
          </a:p>
        </p:txBody>
      </p:sp>
      <p:sp>
        <p:nvSpPr>
          <p:cNvPr id="2" name="Dikdörtgen 1"/>
          <p:cNvSpPr/>
          <p:nvPr/>
        </p:nvSpPr>
        <p:spPr>
          <a:xfrm>
            <a:off x="9526693" y="6488668"/>
            <a:ext cx="246734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EĞİTİM- ÖĞRETİM</a:t>
            </a:r>
          </a:p>
        </p:txBody>
      </p:sp>
    </p:spTree>
    <p:extLst>
      <p:ext uri="{BB962C8B-B14F-4D97-AF65-F5344CB8AC3E}">
        <p14:creationId xmlns:p14="http://schemas.microsoft.com/office/powerpoint/2010/main" val="340942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4B5EFB3-C0F2-41C9-BE40-644541770EF7}"/>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pic>
        <p:nvPicPr>
          <p:cNvPr id="4" name="Resim 3">
            <a:extLst>
              <a:ext uri="{FF2B5EF4-FFF2-40B4-BE49-F238E27FC236}">
                <a16:creationId xmlns:a16="http://schemas.microsoft.com/office/drawing/2014/main" id="{77D59EC0-5DF3-44BC-9880-414E6BEF69CB}"/>
              </a:ext>
            </a:extLst>
          </p:cNvPr>
          <p:cNvPicPr>
            <a:picLocks noChangeAspect="1"/>
          </p:cNvPicPr>
          <p:nvPr/>
        </p:nvPicPr>
        <p:blipFill>
          <a:blip r:embed="rId2"/>
          <a:stretch>
            <a:fillRect/>
          </a:stretch>
        </p:blipFill>
        <p:spPr>
          <a:xfrm>
            <a:off x="11309455" y="95869"/>
            <a:ext cx="802672" cy="829903"/>
          </a:xfrm>
          <a:prstGeom prst="rect">
            <a:avLst/>
          </a:prstGeom>
        </p:spPr>
      </p:pic>
      <p:sp>
        <p:nvSpPr>
          <p:cNvPr id="7" name="Metin kutusu 6">
            <a:extLst>
              <a:ext uri="{FF2B5EF4-FFF2-40B4-BE49-F238E27FC236}">
                <a16:creationId xmlns:a16="http://schemas.microsoft.com/office/drawing/2014/main" id="{E482ED4C-111F-4D5B-8158-CEFFE02C748A}"/>
              </a:ext>
            </a:extLst>
          </p:cNvPr>
          <p:cNvSpPr txBox="1"/>
          <p:nvPr/>
        </p:nvSpPr>
        <p:spPr>
          <a:xfrm>
            <a:off x="0" y="217415"/>
            <a:ext cx="11229582" cy="707886"/>
          </a:xfrm>
          <a:prstGeom prst="rect">
            <a:avLst/>
          </a:prstGeom>
          <a:solidFill>
            <a:schemeClr val="bg1"/>
          </a:solidFill>
        </p:spPr>
        <p:txBody>
          <a:bodyPr wrap="square" rtlCol="0">
            <a:spAutoFit/>
          </a:bodyPr>
          <a:lstStyle/>
          <a:p>
            <a:r>
              <a:rPr lang="tr-TR" sz="2000" b="1" dirty="0" smtClean="0">
                <a:solidFill>
                  <a:schemeClr val="accent6">
                    <a:lumMod val="50000"/>
                  </a:schemeClr>
                </a:solidFill>
              </a:rPr>
              <a:t>PROGRAMIN KALİTESİNİ ARTTIRMAK AMACI İLE SEKİZ YARIYILLIK EĞİTİM PROGRAMI REVİZE EDİLDİ</a:t>
            </a:r>
            <a:endParaRPr lang="tr-TR" sz="2000" b="1" dirty="0">
              <a:solidFill>
                <a:schemeClr val="accent6">
                  <a:lumMod val="50000"/>
                </a:schemeClr>
              </a:solidFill>
            </a:endParaRPr>
          </a:p>
        </p:txBody>
      </p:sp>
      <p:pic>
        <p:nvPicPr>
          <p:cNvPr id="2" name="Resim 1"/>
          <p:cNvPicPr>
            <a:picLocks noChangeAspect="1"/>
          </p:cNvPicPr>
          <p:nvPr/>
        </p:nvPicPr>
        <p:blipFill rotWithShape="1">
          <a:blip r:embed="rId3"/>
          <a:srcRect l="381" t="9039"/>
          <a:stretch/>
        </p:blipFill>
        <p:spPr>
          <a:xfrm>
            <a:off x="1077973" y="1246548"/>
            <a:ext cx="10036053" cy="4776356"/>
          </a:xfrm>
          <a:prstGeom prst="rect">
            <a:avLst/>
          </a:prstGeom>
        </p:spPr>
      </p:pic>
      <p:sp>
        <p:nvSpPr>
          <p:cNvPr id="10" name="Dikdörtgen 9"/>
          <p:cNvSpPr/>
          <p:nvPr/>
        </p:nvSpPr>
        <p:spPr>
          <a:xfrm>
            <a:off x="6913419" y="4075545"/>
            <a:ext cx="2064327"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036291" y="2955636"/>
            <a:ext cx="184731" cy="369332"/>
          </a:xfrm>
          <a:prstGeom prst="rect">
            <a:avLst/>
          </a:prstGeom>
          <a:noFill/>
        </p:spPr>
        <p:txBody>
          <a:bodyPr wrap="none" rtlCol="0">
            <a:spAutoFit/>
          </a:bodyPr>
          <a:lstStyle/>
          <a:p>
            <a:endParaRPr lang="tr-TR" dirty="0"/>
          </a:p>
        </p:txBody>
      </p:sp>
      <p:sp>
        <p:nvSpPr>
          <p:cNvPr id="11" name="Dikdörtgen 10"/>
          <p:cNvSpPr/>
          <p:nvPr/>
        </p:nvSpPr>
        <p:spPr>
          <a:xfrm>
            <a:off x="6913420" y="5131450"/>
            <a:ext cx="2064326"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014496" y="5131450"/>
            <a:ext cx="2064327"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014496" y="5522792"/>
            <a:ext cx="2064327"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6913418" y="1925061"/>
            <a:ext cx="2064327"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9526693" y="6488668"/>
            <a:ext cx="246734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EĞİTİM- ÖĞRETİM</a:t>
            </a:r>
          </a:p>
        </p:txBody>
      </p:sp>
    </p:spTree>
    <p:extLst>
      <p:ext uri="{BB962C8B-B14F-4D97-AF65-F5344CB8AC3E}">
        <p14:creationId xmlns:p14="http://schemas.microsoft.com/office/powerpoint/2010/main" val="173003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CA06D0B-B4BB-4CD9-AFAF-F67F3A4252D2}"/>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pic>
        <p:nvPicPr>
          <p:cNvPr id="4" name="Resim 3">
            <a:extLst>
              <a:ext uri="{FF2B5EF4-FFF2-40B4-BE49-F238E27FC236}">
                <a16:creationId xmlns:a16="http://schemas.microsoft.com/office/drawing/2014/main" id="{9D7FA1C8-4FBC-4EC0-9305-26A4F8C088F8}"/>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2" name="Resim 1"/>
          <p:cNvPicPr>
            <a:picLocks noChangeAspect="1"/>
          </p:cNvPicPr>
          <p:nvPr/>
        </p:nvPicPr>
        <p:blipFill>
          <a:blip r:embed="rId3"/>
          <a:stretch>
            <a:fillRect/>
          </a:stretch>
        </p:blipFill>
        <p:spPr>
          <a:xfrm>
            <a:off x="1086191" y="612420"/>
            <a:ext cx="10019618" cy="5257645"/>
          </a:xfrm>
          <a:prstGeom prst="rect">
            <a:avLst/>
          </a:prstGeom>
        </p:spPr>
      </p:pic>
      <p:sp>
        <p:nvSpPr>
          <p:cNvPr id="5" name="Dikdörtgen 4"/>
          <p:cNvSpPr/>
          <p:nvPr/>
        </p:nvSpPr>
        <p:spPr>
          <a:xfrm>
            <a:off x="1838036" y="3112655"/>
            <a:ext cx="2613892" cy="77870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838036" y="4108293"/>
            <a:ext cx="2613892" cy="160901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35962" y="2922852"/>
            <a:ext cx="2747819" cy="1445947"/>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6035962" y="4454657"/>
            <a:ext cx="2747819" cy="699234"/>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839527" y="2139222"/>
            <a:ext cx="2064327" cy="401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964105" y="4304776"/>
            <a:ext cx="1989976" cy="299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9526693" y="6488668"/>
            <a:ext cx="246734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EĞİTİM- ÖĞRETİM</a:t>
            </a:r>
          </a:p>
        </p:txBody>
      </p:sp>
    </p:spTree>
    <p:extLst>
      <p:ext uri="{BB962C8B-B14F-4D97-AF65-F5344CB8AC3E}">
        <p14:creationId xmlns:p14="http://schemas.microsoft.com/office/powerpoint/2010/main" val="1275709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65C8DF9-5C42-4AF9-B6B5-2594BFEDB0C1}"/>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pic>
        <p:nvPicPr>
          <p:cNvPr id="4" name="Resim 3">
            <a:extLst>
              <a:ext uri="{FF2B5EF4-FFF2-40B4-BE49-F238E27FC236}">
                <a16:creationId xmlns:a16="http://schemas.microsoft.com/office/drawing/2014/main" id="{227D6CEC-3867-4194-80AB-09CBA24B9882}"/>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5" name="Resim 4"/>
          <p:cNvPicPr>
            <a:picLocks noChangeAspect="1"/>
          </p:cNvPicPr>
          <p:nvPr/>
        </p:nvPicPr>
        <p:blipFill>
          <a:blip r:embed="rId3"/>
          <a:stretch>
            <a:fillRect/>
          </a:stretch>
        </p:blipFill>
        <p:spPr>
          <a:xfrm>
            <a:off x="2903563" y="1142716"/>
            <a:ext cx="6221964" cy="5107280"/>
          </a:xfrm>
          <a:prstGeom prst="rect">
            <a:avLst/>
          </a:prstGeom>
        </p:spPr>
      </p:pic>
      <p:sp>
        <p:nvSpPr>
          <p:cNvPr id="6" name="Metin kutusu 5">
            <a:extLst>
              <a:ext uri="{FF2B5EF4-FFF2-40B4-BE49-F238E27FC236}">
                <a16:creationId xmlns:a16="http://schemas.microsoft.com/office/drawing/2014/main" id="{E482ED4C-111F-4D5B-8158-CEFFE02C748A}"/>
              </a:ext>
            </a:extLst>
          </p:cNvPr>
          <p:cNvSpPr txBox="1"/>
          <p:nvPr/>
        </p:nvSpPr>
        <p:spPr>
          <a:xfrm>
            <a:off x="0" y="217415"/>
            <a:ext cx="9014691" cy="707886"/>
          </a:xfrm>
          <a:prstGeom prst="rect">
            <a:avLst/>
          </a:prstGeom>
          <a:solidFill>
            <a:schemeClr val="bg1"/>
          </a:solidFill>
        </p:spPr>
        <p:txBody>
          <a:bodyPr wrap="square" rtlCol="0">
            <a:spAutoFit/>
          </a:bodyPr>
          <a:lstStyle/>
          <a:p>
            <a:r>
              <a:rPr lang="tr-TR" sz="2000" b="1" dirty="0" smtClean="0">
                <a:solidFill>
                  <a:schemeClr val="accent6">
                    <a:lumMod val="50000"/>
                  </a:schemeClr>
                </a:solidFill>
              </a:rPr>
              <a:t>BÖLÜM ÖĞRETİM ELEMANLARININ GÖRÜŞLERİ DOĞRULTUSUNDA MESLEK BİLGİSİ DERS HAVUZU OLUŞTURULDU</a:t>
            </a:r>
            <a:endParaRPr lang="tr-TR" sz="2000" b="1" dirty="0">
              <a:solidFill>
                <a:schemeClr val="accent6">
                  <a:lumMod val="50000"/>
                </a:schemeClr>
              </a:solidFill>
            </a:endParaRPr>
          </a:p>
        </p:txBody>
      </p:sp>
      <p:sp>
        <p:nvSpPr>
          <p:cNvPr id="7" name="Dikdörtgen 6"/>
          <p:cNvSpPr/>
          <p:nvPr/>
        </p:nvSpPr>
        <p:spPr>
          <a:xfrm>
            <a:off x="9526693" y="6488668"/>
            <a:ext cx="246734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EĞİTİM- ÖĞRETİM</a:t>
            </a:r>
          </a:p>
        </p:txBody>
      </p:sp>
    </p:spTree>
    <p:extLst>
      <p:ext uri="{BB962C8B-B14F-4D97-AF65-F5344CB8AC3E}">
        <p14:creationId xmlns:p14="http://schemas.microsoft.com/office/powerpoint/2010/main" val="368024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4E7A7DC-2957-4264-8588-61CFA3BF1A3D}"/>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pic>
        <p:nvPicPr>
          <p:cNvPr id="4" name="Resim 3">
            <a:extLst>
              <a:ext uri="{FF2B5EF4-FFF2-40B4-BE49-F238E27FC236}">
                <a16:creationId xmlns:a16="http://schemas.microsoft.com/office/drawing/2014/main" id="{E88A257A-934B-4C03-8B84-D8C60B050371}"/>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2" name="Resim 1"/>
          <p:cNvPicPr>
            <a:picLocks noChangeAspect="1"/>
          </p:cNvPicPr>
          <p:nvPr/>
        </p:nvPicPr>
        <p:blipFill>
          <a:blip r:embed="rId3"/>
          <a:stretch>
            <a:fillRect/>
          </a:stretch>
        </p:blipFill>
        <p:spPr>
          <a:xfrm>
            <a:off x="1053323" y="925772"/>
            <a:ext cx="9817877" cy="5369003"/>
          </a:xfrm>
          <a:prstGeom prst="rect">
            <a:avLst/>
          </a:prstGeom>
        </p:spPr>
      </p:pic>
      <p:sp>
        <p:nvSpPr>
          <p:cNvPr id="5" name="Metin kutusu 4">
            <a:extLst>
              <a:ext uri="{FF2B5EF4-FFF2-40B4-BE49-F238E27FC236}">
                <a16:creationId xmlns:a16="http://schemas.microsoft.com/office/drawing/2014/main" id="{E482ED4C-111F-4D5B-8158-CEFFE02C748A}"/>
              </a:ext>
            </a:extLst>
          </p:cNvPr>
          <p:cNvSpPr txBox="1"/>
          <p:nvPr/>
        </p:nvSpPr>
        <p:spPr>
          <a:xfrm>
            <a:off x="0" y="310765"/>
            <a:ext cx="9762836" cy="400110"/>
          </a:xfrm>
          <a:prstGeom prst="rect">
            <a:avLst/>
          </a:prstGeom>
          <a:solidFill>
            <a:schemeClr val="bg1"/>
          </a:solidFill>
        </p:spPr>
        <p:txBody>
          <a:bodyPr wrap="square" rtlCol="0">
            <a:spAutoFit/>
          </a:bodyPr>
          <a:lstStyle/>
          <a:p>
            <a:r>
              <a:rPr lang="tr-TR" sz="2000" b="1" dirty="0" smtClean="0">
                <a:solidFill>
                  <a:schemeClr val="accent6">
                    <a:lumMod val="50000"/>
                  </a:schemeClr>
                </a:solidFill>
              </a:rPr>
              <a:t>SPORTİF UZMANLIK ALANI DERSLERİNİN SEÇİMİNDE ÖN ŞART GETİRİLDİ</a:t>
            </a:r>
            <a:endParaRPr lang="tr-TR" sz="2000" b="1" dirty="0">
              <a:solidFill>
                <a:schemeClr val="accent6">
                  <a:lumMod val="50000"/>
                </a:schemeClr>
              </a:solidFill>
            </a:endParaRPr>
          </a:p>
        </p:txBody>
      </p:sp>
      <p:sp>
        <p:nvSpPr>
          <p:cNvPr id="6" name="Dikdörtgen 5"/>
          <p:cNvSpPr/>
          <p:nvPr/>
        </p:nvSpPr>
        <p:spPr>
          <a:xfrm>
            <a:off x="9526693" y="6488668"/>
            <a:ext cx="246734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EĞİTİM- ÖĞRETİM</a:t>
            </a:r>
          </a:p>
        </p:txBody>
      </p:sp>
    </p:spTree>
    <p:extLst>
      <p:ext uri="{BB962C8B-B14F-4D97-AF65-F5344CB8AC3E}">
        <p14:creationId xmlns:p14="http://schemas.microsoft.com/office/powerpoint/2010/main" val="106534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solidFill>
            </a:endParaRP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sp>
        <p:nvSpPr>
          <p:cNvPr id="4" name="Metin kutusu 3"/>
          <p:cNvSpPr txBox="1"/>
          <p:nvPr/>
        </p:nvSpPr>
        <p:spPr>
          <a:xfrm>
            <a:off x="0" y="156793"/>
            <a:ext cx="10215418" cy="707886"/>
          </a:xfrm>
          <a:prstGeom prst="rect">
            <a:avLst/>
          </a:prstGeom>
          <a:solidFill>
            <a:schemeClr val="bg1"/>
          </a:solidFill>
        </p:spPr>
        <p:txBody>
          <a:bodyPr wrap="square" rtlCol="0">
            <a:spAutoFit/>
          </a:bodyPr>
          <a:lstStyle/>
          <a:p>
            <a:pPr algn="just"/>
            <a:r>
              <a:rPr lang="tr-TR" sz="2000" b="1" dirty="0">
                <a:solidFill>
                  <a:schemeClr val="accent6">
                    <a:lumMod val="50000"/>
                  </a:schemeClr>
                </a:solidFill>
              </a:rPr>
              <a:t>7+1 UYGULAMASI </a:t>
            </a:r>
            <a:r>
              <a:rPr lang="tr-TR" sz="2000" b="1" dirty="0" smtClean="0">
                <a:solidFill>
                  <a:schemeClr val="accent6">
                    <a:lumMod val="50000"/>
                  </a:schemeClr>
                </a:solidFill>
              </a:rPr>
              <a:t>KAPSAMINDA UZMANLIK ALANLARIMIZI KARŞILAYAN PROTOKOLLER YAPILDI</a:t>
            </a:r>
            <a:endParaRPr lang="tr-TR" sz="2000" b="1" dirty="0">
              <a:solidFill>
                <a:schemeClr val="accent6">
                  <a:lumMod val="50000"/>
                </a:schemeClr>
              </a:solidFill>
            </a:endParaRPr>
          </a:p>
        </p:txBody>
      </p:sp>
      <p:sp>
        <p:nvSpPr>
          <p:cNvPr id="12" name="Dikdörtgen 11"/>
          <p:cNvSpPr/>
          <p:nvPr/>
        </p:nvSpPr>
        <p:spPr>
          <a:xfrm>
            <a:off x="4784435" y="1315039"/>
            <a:ext cx="2382982" cy="1413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DOĞA OTİZM</a:t>
            </a:r>
            <a:endParaRPr lang="tr-TR" dirty="0"/>
          </a:p>
        </p:txBody>
      </p:sp>
      <p:sp>
        <p:nvSpPr>
          <p:cNvPr id="16" name="Dikdörtgen 15"/>
          <p:cNvSpPr/>
          <p:nvPr/>
        </p:nvSpPr>
        <p:spPr>
          <a:xfrm>
            <a:off x="7821681" y="1893301"/>
            <a:ext cx="2382982" cy="14131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ALTINKÜRE OKULLARI</a:t>
            </a:r>
            <a:endParaRPr lang="tr-TR" dirty="0"/>
          </a:p>
        </p:txBody>
      </p:sp>
      <p:sp>
        <p:nvSpPr>
          <p:cNvPr id="17" name="Dikdörtgen 16"/>
          <p:cNvSpPr/>
          <p:nvPr/>
        </p:nvSpPr>
        <p:spPr>
          <a:xfrm>
            <a:off x="1752565" y="3970702"/>
            <a:ext cx="2382982" cy="141316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TEKSEN KOLEJİ</a:t>
            </a:r>
            <a:endParaRPr lang="tr-TR" dirty="0"/>
          </a:p>
        </p:txBody>
      </p:sp>
      <p:sp>
        <p:nvSpPr>
          <p:cNvPr id="18" name="Dikdörtgen 17"/>
          <p:cNvSpPr/>
          <p:nvPr/>
        </p:nvSpPr>
        <p:spPr>
          <a:xfrm>
            <a:off x="4838682" y="4817819"/>
            <a:ext cx="2382982" cy="14131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smtClean="0"/>
              <a:t>MAYA OKULLARI</a:t>
            </a:r>
            <a:endParaRPr lang="tr-TR" dirty="0"/>
          </a:p>
        </p:txBody>
      </p:sp>
      <p:sp>
        <p:nvSpPr>
          <p:cNvPr id="19" name="Dikdörtgen 18"/>
          <p:cNvSpPr/>
          <p:nvPr/>
        </p:nvSpPr>
        <p:spPr>
          <a:xfrm>
            <a:off x="7832436" y="3970702"/>
            <a:ext cx="2382982" cy="14131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NICE OKULLARI</a:t>
            </a:r>
            <a:endParaRPr lang="tr-TR" dirty="0"/>
          </a:p>
        </p:txBody>
      </p:sp>
      <p:sp>
        <p:nvSpPr>
          <p:cNvPr id="21" name="Dikdörtgen 20"/>
          <p:cNvSpPr/>
          <p:nvPr/>
        </p:nvSpPr>
        <p:spPr>
          <a:xfrm>
            <a:off x="1747189" y="1893301"/>
            <a:ext cx="2382982" cy="14131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KALE OKULLARI</a:t>
            </a:r>
            <a:endParaRPr lang="tr-TR" dirty="0"/>
          </a:p>
        </p:txBody>
      </p:sp>
      <p:sp>
        <p:nvSpPr>
          <p:cNvPr id="20" name="Dikdörtgen 19"/>
          <p:cNvSpPr/>
          <p:nvPr/>
        </p:nvSpPr>
        <p:spPr>
          <a:xfrm>
            <a:off x="10204663" y="5770440"/>
            <a:ext cx="1436256" cy="5553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ENKA OKULLARI</a:t>
            </a:r>
            <a:endParaRPr lang="tr-TR" dirty="0"/>
          </a:p>
        </p:txBody>
      </p:sp>
    </p:spTree>
    <p:extLst>
      <p:ext uri="{BB962C8B-B14F-4D97-AF65-F5344CB8AC3E}">
        <p14:creationId xmlns:p14="http://schemas.microsoft.com/office/powerpoint/2010/main" val="393502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1"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3258192655"/>
              </p:ext>
            </p:extLst>
          </p:nvPr>
        </p:nvGraphicFramePr>
        <p:xfrm>
          <a:off x="481209" y="1296988"/>
          <a:ext cx="10828246" cy="4226070"/>
        </p:xfrm>
        <a:graphic>
          <a:graphicData uri="http://schemas.openxmlformats.org/drawingml/2006/table">
            <a:tbl>
              <a:tblPr firstRow="1" bandRow="1">
                <a:tableStyleId>{E8B1032C-EA38-4F05-BA0D-38AFFFC7BED3}</a:tableStyleId>
              </a:tblPr>
              <a:tblGrid>
                <a:gridCol w="6880173">
                  <a:extLst>
                    <a:ext uri="{9D8B030D-6E8A-4147-A177-3AD203B41FA5}">
                      <a16:colId xmlns:a16="http://schemas.microsoft.com/office/drawing/2014/main" val="20000"/>
                    </a:ext>
                  </a:extLst>
                </a:gridCol>
                <a:gridCol w="3948073">
                  <a:extLst>
                    <a:ext uri="{9D8B030D-6E8A-4147-A177-3AD203B41FA5}">
                      <a16:colId xmlns:a16="http://schemas.microsoft.com/office/drawing/2014/main" val="20001"/>
                    </a:ext>
                  </a:extLst>
                </a:gridCol>
              </a:tblGrid>
              <a:tr h="88045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u="sng" dirty="0"/>
                        <a:t>STRATEJİK</a:t>
                      </a:r>
                      <a:r>
                        <a:rPr lang="tr-TR" sz="1800" u="sng" baseline="0" dirty="0"/>
                        <a:t> AMAÇ 1</a:t>
                      </a:r>
                    </a:p>
                    <a:p>
                      <a:pPr algn="ctr"/>
                      <a:r>
                        <a:rPr lang="tr-TR" sz="1800" u="none" strike="noStrike" kern="1200" baseline="0" dirty="0"/>
                        <a:t>Eğitim-öğretim süreçlerinde etkin, verimli ve sürdürülebilir başarı sağlamak. </a:t>
                      </a:r>
                      <a:endParaRPr lang="tr-TR" sz="1800" b="0" i="0" u="none" strike="noStrike" kern="1200" baseline="0" dirty="0">
                        <a:solidFill>
                          <a:schemeClr val="tx1"/>
                        </a:solidFill>
                        <a:latin typeface="+mn-lt"/>
                        <a:ea typeface="+mn-ea"/>
                        <a:cs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72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Hedef 1.1:</a:t>
                      </a:r>
                      <a:r>
                        <a:rPr lang="tr-TR" sz="1600" baseline="0" dirty="0"/>
                        <a:t> </a:t>
                      </a:r>
                      <a:r>
                        <a:rPr lang="tr-TR" sz="1600" u="none" strike="noStrike" kern="1200" baseline="0" dirty="0"/>
                        <a:t>Ön lisans, lisans ve lisansüstü eğitimde tercih edilen bir üniversite olmak. </a:t>
                      </a:r>
                      <a:endParaRPr lang="tr-TR" sz="1600" b="1" i="0" kern="1200" dirty="0">
                        <a:solidFill>
                          <a:schemeClr val="tx1"/>
                        </a:solidFill>
                        <a:latin typeface="+mn-lt"/>
                        <a:ea typeface="+mn-ea"/>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0103">
                <a:tc gridSpan="2">
                  <a:txBody>
                    <a:bodyPr/>
                    <a:lstStyle/>
                    <a:p>
                      <a:pPr algn="l"/>
                      <a:r>
                        <a:rPr lang="tr-TR" sz="1600" b="1" dirty="0"/>
                        <a:t>PERFORMANS</a:t>
                      </a:r>
                      <a:r>
                        <a:rPr lang="tr-TR" sz="1600" b="1" baseline="0" dirty="0"/>
                        <a:t> GÖSTERGELERİ</a:t>
                      </a:r>
                      <a:endParaRPr lang="tr-TR" sz="1600" b="1" dirty="0">
                        <a:solidFill>
                          <a:schemeClr val="accent2">
                            <a:lumMod val="75000"/>
                          </a:schemeClr>
                        </a:solidFill>
                        <a:latin typeface="+mn-lt"/>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600" b="1" dirty="0">
                        <a:latin typeface="+mn-lt"/>
                        <a:cs typeface="Arial" pitchFamily="34" charset="0"/>
                      </a:endParaRPr>
                    </a:p>
                  </a:txBody>
                  <a:tcPr anchor="ctr"/>
                </a:tc>
                <a:extLst>
                  <a:ext uri="{0D108BD9-81ED-4DB2-BD59-A6C34878D82A}">
                    <a16:rowId xmlns:a16="http://schemas.microsoft.com/office/drawing/2014/main" val="10002"/>
                  </a:ext>
                </a:extLst>
              </a:tr>
              <a:tr h="671661">
                <a:tc>
                  <a:txBody>
                    <a:bodyPr/>
                    <a:lstStyle/>
                    <a:p>
                      <a:r>
                        <a:rPr lang="tr-TR" sz="1600" kern="1200" dirty="0" smtClean="0">
                          <a:effectLst/>
                        </a:rPr>
                        <a:t>Bölümümüzü</a:t>
                      </a:r>
                      <a:r>
                        <a:rPr lang="tr-TR" sz="1600" kern="1200" baseline="0" dirty="0" smtClean="0">
                          <a:effectLst/>
                        </a:rPr>
                        <a:t> </a:t>
                      </a:r>
                      <a:r>
                        <a:rPr lang="tr-TR" sz="1600" kern="1200" dirty="0" smtClean="0">
                          <a:effectLst/>
                        </a:rPr>
                        <a:t>tercih </a:t>
                      </a:r>
                      <a:r>
                        <a:rPr lang="tr-TR" sz="1600" kern="1200" dirty="0">
                          <a:effectLst/>
                        </a:rPr>
                        <a:t>eden öğrenci sayısı</a:t>
                      </a:r>
                      <a:endParaRPr lang="tr-TR" sz="1600" kern="1200" dirty="0">
                        <a:solidFill>
                          <a:schemeClr val="dk1"/>
                        </a:solidFill>
                        <a:latin typeface="+mn-lt"/>
                        <a:ea typeface="+mn-ea"/>
                        <a:cs typeface="Arial" pitchFamily="34" charset="0"/>
                      </a:endParaRPr>
                    </a:p>
                  </a:txBody>
                  <a:tcPr anchor="ctr"/>
                </a:tc>
                <a:tc>
                  <a:txBody>
                    <a:bodyPr/>
                    <a:lstStyle/>
                    <a:p>
                      <a:pPr algn="ctr" fontAlgn="t"/>
                      <a:r>
                        <a:rPr lang="tr-TR" sz="3200" b="1" dirty="0" smtClean="0">
                          <a:solidFill>
                            <a:schemeClr val="tx1"/>
                          </a:solidFill>
                          <a:effectLst/>
                        </a:rPr>
                        <a:t>992</a:t>
                      </a:r>
                      <a:endParaRPr lang="tr-TR" sz="3200" b="1" dirty="0">
                        <a:solidFill>
                          <a:schemeClr val="tx1"/>
                        </a:solidFill>
                        <a:effectLst/>
                      </a:endParaRPr>
                    </a:p>
                  </a:txBody>
                  <a:tcPr marL="28575" marR="28575" marT="28575" marB="28575" anchor="ctr"/>
                </a:tc>
                <a:extLst>
                  <a:ext uri="{0D108BD9-81ED-4DB2-BD59-A6C34878D82A}">
                    <a16:rowId xmlns:a16="http://schemas.microsoft.com/office/drawing/2014/main" val="10004"/>
                  </a:ext>
                </a:extLst>
              </a:tr>
              <a:tr h="671661">
                <a:tc>
                  <a:txBody>
                    <a:bodyPr/>
                    <a:lstStyle/>
                    <a:p>
                      <a:r>
                        <a:rPr lang="tr-TR" sz="1600" kern="1200" dirty="0" smtClean="0">
                          <a:solidFill>
                            <a:schemeClr val="dk1"/>
                          </a:solidFill>
                          <a:latin typeface="+mn-lt"/>
                          <a:ea typeface="+mn-ea"/>
                          <a:cs typeface="Arial" pitchFamily="34" charset="0"/>
                        </a:rPr>
                        <a:t>Bölümümüze yerleşen öğrenci</a:t>
                      </a:r>
                      <a:r>
                        <a:rPr lang="tr-TR" sz="1600" kern="1200" baseline="0" dirty="0" smtClean="0">
                          <a:solidFill>
                            <a:schemeClr val="dk1"/>
                          </a:solidFill>
                          <a:latin typeface="+mn-lt"/>
                          <a:ea typeface="+mn-ea"/>
                          <a:cs typeface="Arial" pitchFamily="34" charset="0"/>
                        </a:rPr>
                        <a:t> sayısı</a:t>
                      </a:r>
                      <a:endParaRPr lang="tr-TR" sz="1600" kern="1200" dirty="0">
                        <a:solidFill>
                          <a:schemeClr val="dk1"/>
                        </a:solidFill>
                        <a:latin typeface="+mn-lt"/>
                        <a:ea typeface="+mn-ea"/>
                        <a:cs typeface="Arial" pitchFamily="34" charset="0"/>
                      </a:endParaRPr>
                    </a:p>
                  </a:txBody>
                  <a:tcPr anchor="ctr"/>
                </a:tc>
                <a:tc>
                  <a:txBody>
                    <a:bodyPr/>
                    <a:lstStyle/>
                    <a:p>
                      <a:pPr algn="ctr" fontAlgn="t"/>
                      <a:r>
                        <a:rPr lang="tr-TR" dirty="0" smtClean="0">
                          <a:solidFill>
                            <a:schemeClr val="tx1"/>
                          </a:solidFill>
                          <a:effectLst/>
                        </a:rPr>
                        <a:t>50</a:t>
                      </a:r>
                      <a:endParaRPr lang="tr-TR" dirty="0">
                        <a:solidFill>
                          <a:schemeClr val="tx1"/>
                        </a:solidFill>
                        <a:effectLst/>
                      </a:endParaRPr>
                    </a:p>
                  </a:txBody>
                  <a:tcPr marL="28575" marR="28575" marT="28575" marB="28575" anchor="ctr"/>
                </a:tc>
                <a:extLst>
                  <a:ext uri="{0D108BD9-81ED-4DB2-BD59-A6C34878D82A}">
                    <a16:rowId xmlns:a16="http://schemas.microsoft.com/office/drawing/2014/main" val="1119462951"/>
                  </a:ext>
                </a:extLst>
              </a:tr>
              <a:tr h="454888">
                <a:tc>
                  <a:txBody>
                    <a:bodyPr/>
                    <a:lstStyle/>
                    <a:p>
                      <a:pPr marL="0" algn="l" defTabSz="914400" rtl="0" eaLnBrk="1" fontAlgn="ctr" latinLnBrk="0" hangingPunct="1"/>
                      <a:r>
                        <a:rPr lang="tr-TR" sz="1600" kern="1200" dirty="0">
                          <a:effectLst/>
                        </a:rPr>
                        <a:t> Bölüm/Program doluluk oranları</a:t>
                      </a:r>
                      <a:endParaRPr lang="tr-TR" sz="1600" kern="1200" dirty="0">
                        <a:solidFill>
                          <a:schemeClr val="dk1"/>
                        </a:solidFill>
                        <a:latin typeface="+mn-lt"/>
                        <a:ea typeface="+mn-ea"/>
                        <a:cs typeface="Arial" pitchFamily="34" charset="0"/>
                      </a:endParaRPr>
                    </a:p>
                  </a:txBody>
                  <a:tcPr marL="9525" marR="9525" marT="9525" marB="0" anchor="ctr"/>
                </a:tc>
                <a:tc>
                  <a:txBody>
                    <a:bodyPr/>
                    <a:lstStyle/>
                    <a:p>
                      <a:pPr algn="ctr" fontAlgn="t"/>
                      <a:r>
                        <a:rPr lang="tr-TR" dirty="0">
                          <a:solidFill>
                            <a:schemeClr val="tx1"/>
                          </a:solidFill>
                          <a:effectLst/>
                        </a:rPr>
                        <a:t>100</a:t>
                      </a:r>
                    </a:p>
                  </a:txBody>
                  <a:tcPr marL="28575" marR="28575" marT="28575" marB="28575" anchor="ctr"/>
                </a:tc>
                <a:extLst>
                  <a:ext uri="{0D108BD9-81ED-4DB2-BD59-A6C34878D82A}">
                    <a16:rowId xmlns:a16="http://schemas.microsoft.com/office/drawing/2014/main" val="10005"/>
                  </a:ext>
                </a:extLst>
              </a:tr>
            </a:tbl>
          </a:graphicData>
        </a:graphic>
      </p:graphicFrame>
      <p:sp>
        <p:nvSpPr>
          <p:cNvPr id="6" name="Dikdörtgen 5">
            <a:extLst>
              <a:ext uri="{FF2B5EF4-FFF2-40B4-BE49-F238E27FC236}">
                <a16:creationId xmlns:a16="http://schemas.microsoft.com/office/drawing/2014/main" id="{2B2A4C7F-72E0-46B2-B062-4CF9B43FE98F}"/>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7" name="Resim 6">
            <a:extLst>
              <a:ext uri="{FF2B5EF4-FFF2-40B4-BE49-F238E27FC236}">
                <a16:creationId xmlns:a16="http://schemas.microsoft.com/office/drawing/2014/main" id="{9034B9F6-3EC8-45B8-B3F2-A941044B9BBA}"/>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4" name="Resim 3"/>
          <p:cNvPicPr>
            <a:picLocks noChangeAspect="1"/>
          </p:cNvPicPr>
          <p:nvPr/>
        </p:nvPicPr>
        <p:blipFill>
          <a:blip r:embed="rId3">
            <a:extLst>
              <a:ext uri="{BEBA8EAE-BF5A-486C-A8C5-ECC9F3942E4B}">
                <a14:imgProps xmlns:a14="http://schemas.microsoft.com/office/drawing/2010/main">
                  <a14:imgLayer r:embed="rId4">
                    <a14:imgEffect>
                      <a14:backgroundRemoval t="0" b="89950" l="3370" r="90000">
                        <a14:foregroundMark x1="27065" y1="49916" x2="27065" y2="49916"/>
                        <a14:foregroundMark x1="25109" y1="47069" x2="25109" y2="47069"/>
                        <a14:foregroundMark x1="51087" y1="59799" x2="51087" y2="59799"/>
                        <a14:foregroundMark x1="51848" y1="62982" x2="51848" y2="62982"/>
                        <a14:foregroundMark x1="67174" y1="28811" x2="67174" y2="28811"/>
                        <a14:foregroundMark x1="68152" y1="22948" x2="68152" y2="22948"/>
                      </a14:backgroundRemoval>
                    </a14:imgEffect>
                  </a14:imgLayer>
                </a14:imgProps>
              </a:ext>
              <a:ext uri="{28A0092B-C50C-407E-A947-70E740481C1C}">
                <a14:useLocalDpi xmlns:a14="http://schemas.microsoft.com/office/drawing/2010/main" val="0"/>
              </a:ext>
            </a:extLst>
          </a:blip>
          <a:stretch>
            <a:fillRect/>
          </a:stretch>
        </p:blipFill>
        <p:spPr>
          <a:xfrm>
            <a:off x="9648537" y="3490480"/>
            <a:ext cx="1744046" cy="1131734"/>
          </a:xfrm>
          <a:prstGeom prst="rect">
            <a:avLst/>
          </a:prstGeom>
        </p:spPr>
      </p:pic>
      <p:sp>
        <p:nvSpPr>
          <p:cNvPr id="8" name="Metin kutusu 7"/>
          <p:cNvSpPr txBox="1"/>
          <p:nvPr/>
        </p:nvSpPr>
        <p:spPr>
          <a:xfrm>
            <a:off x="1" y="240145"/>
            <a:ext cx="3029526" cy="400110"/>
          </a:xfrm>
          <a:prstGeom prst="rect">
            <a:avLst/>
          </a:prstGeom>
          <a:solidFill>
            <a:schemeClr val="bg1"/>
          </a:solidFill>
          <a:ln>
            <a:noFill/>
          </a:ln>
        </p:spPr>
        <p:txBody>
          <a:bodyPr wrap="square" rtlCol="0">
            <a:spAutoFit/>
          </a:bodyPr>
          <a:lstStyle/>
          <a:p>
            <a:r>
              <a:rPr lang="tr-TR" sz="2000" b="1" dirty="0" smtClean="0">
                <a:solidFill>
                  <a:schemeClr val="accent6">
                    <a:lumMod val="50000"/>
                  </a:schemeClr>
                </a:solidFill>
              </a:rPr>
              <a:t>STRATEJİK AMAÇLAR</a:t>
            </a:r>
            <a:endParaRPr lang="tr-TR" sz="2000" dirty="0">
              <a:solidFill>
                <a:schemeClr val="accent6">
                  <a:lumMod val="50000"/>
                </a:schemeClr>
              </a:solidFill>
            </a:endParaRPr>
          </a:p>
        </p:txBody>
      </p:sp>
    </p:spTree>
    <p:extLst>
      <p:ext uri="{BB962C8B-B14F-4D97-AF65-F5344CB8AC3E}">
        <p14:creationId xmlns:p14="http://schemas.microsoft.com/office/powerpoint/2010/main" val="232756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9034B9F6-3EC8-45B8-B3F2-A941044B9BBA}"/>
              </a:ext>
            </a:extLst>
          </p:cNvPr>
          <p:cNvPicPr>
            <a:picLocks noChangeAspect="1"/>
          </p:cNvPicPr>
          <p:nvPr/>
        </p:nvPicPr>
        <p:blipFill>
          <a:blip r:embed="rId2"/>
          <a:stretch>
            <a:fillRect/>
          </a:stretch>
        </p:blipFill>
        <p:spPr>
          <a:xfrm>
            <a:off x="11309455" y="95869"/>
            <a:ext cx="802672" cy="829903"/>
          </a:xfrm>
          <a:prstGeom prst="rect">
            <a:avLst/>
          </a:prstGeom>
        </p:spPr>
      </p:pic>
      <p:sp>
        <p:nvSpPr>
          <p:cNvPr id="10" name="Dikdörtgen 9"/>
          <p:cNvSpPr/>
          <p:nvPr/>
        </p:nvSpPr>
        <p:spPr>
          <a:xfrm>
            <a:off x="0" y="0"/>
            <a:ext cx="12192000" cy="103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1" name="Grafik 10"/>
          <p:cNvGraphicFramePr/>
          <p:nvPr>
            <p:extLst>
              <p:ext uri="{D42A27DB-BD31-4B8C-83A1-F6EECF244321}">
                <p14:modId xmlns:p14="http://schemas.microsoft.com/office/powerpoint/2010/main" val="1276481441"/>
              </p:ext>
            </p:extLst>
          </p:nvPr>
        </p:nvGraphicFramePr>
        <p:xfrm>
          <a:off x="0" y="0"/>
          <a:ext cx="9524068" cy="6385932"/>
        </p:xfrm>
        <a:graphic>
          <a:graphicData uri="http://schemas.openxmlformats.org/drawingml/2006/chart">
            <c:chart xmlns:c="http://schemas.openxmlformats.org/drawingml/2006/chart" xmlns:r="http://schemas.openxmlformats.org/officeDocument/2006/relationships" r:id="rId3"/>
          </a:graphicData>
        </a:graphic>
      </p:graphicFrame>
      <p:sp>
        <p:nvSpPr>
          <p:cNvPr id="12" name="Metin kutusu 11"/>
          <p:cNvSpPr txBox="1"/>
          <p:nvPr/>
        </p:nvSpPr>
        <p:spPr>
          <a:xfrm>
            <a:off x="7577072" y="2741263"/>
            <a:ext cx="4359564" cy="1938992"/>
          </a:xfrm>
          <a:prstGeom prst="rect">
            <a:avLst/>
          </a:prstGeom>
          <a:solidFill>
            <a:schemeClr val="bg1"/>
          </a:solidFill>
        </p:spPr>
        <p:txBody>
          <a:bodyPr wrap="square" rtlCol="0">
            <a:spAutoFit/>
          </a:bodyPr>
          <a:lstStyle/>
          <a:p>
            <a:pPr algn="ctr"/>
            <a:r>
              <a:rPr lang="tr-TR" sz="2400" b="1" dirty="0" smtClean="0">
                <a:solidFill>
                  <a:schemeClr val="accent6">
                    <a:lumMod val="50000"/>
                  </a:schemeClr>
                </a:solidFill>
              </a:rPr>
              <a:t>2022-2023 EĞİTİM ÖĞRETİM YILI İÇİN ÖZGEÇMİŞ ŞARTI İLE YERLEŞEN ÖĞRENCİLERİN BRANŞ PROFİLİ</a:t>
            </a:r>
            <a:endParaRPr lang="tr-TR" sz="2400" b="1" dirty="0">
              <a:solidFill>
                <a:schemeClr val="accent6">
                  <a:lumMod val="50000"/>
                </a:schemeClr>
              </a:solidFill>
            </a:endParaRPr>
          </a:p>
        </p:txBody>
      </p:sp>
      <p:sp>
        <p:nvSpPr>
          <p:cNvPr id="2" name="Dikdörtgen 1"/>
          <p:cNvSpPr/>
          <p:nvPr/>
        </p:nvSpPr>
        <p:spPr>
          <a:xfrm>
            <a:off x="8589819" y="4886036"/>
            <a:ext cx="1320800" cy="591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7 KADIN	</a:t>
            </a:r>
            <a:endParaRPr lang="tr-TR" dirty="0"/>
          </a:p>
        </p:txBody>
      </p:sp>
      <p:sp>
        <p:nvSpPr>
          <p:cNvPr id="8" name="Dikdörtgen 7"/>
          <p:cNvSpPr/>
          <p:nvPr/>
        </p:nvSpPr>
        <p:spPr>
          <a:xfrm>
            <a:off x="10134606" y="4886036"/>
            <a:ext cx="1336958" cy="591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43 ERKEK</a:t>
            </a:r>
            <a:endParaRPr lang="tr-TR" dirty="0"/>
          </a:p>
        </p:txBody>
      </p:sp>
    </p:spTree>
    <p:extLst>
      <p:ext uri="{BB962C8B-B14F-4D97-AF65-F5344CB8AC3E}">
        <p14:creationId xmlns:p14="http://schemas.microsoft.com/office/powerpoint/2010/main" val="395518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593977720"/>
              </p:ext>
            </p:extLst>
          </p:nvPr>
        </p:nvGraphicFramePr>
        <p:xfrm>
          <a:off x="314632" y="1352354"/>
          <a:ext cx="11562735" cy="2941189"/>
        </p:xfrm>
        <a:graphic>
          <a:graphicData uri="http://schemas.openxmlformats.org/drawingml/2006/table">
            <a:tbl>
              <a:tblPr firstRow="1" bandRow="1">
                <a:tableStyleId>{E8B1032C-EA38-4F05-BA0D-38AFFFC7BED3}</a:tableStyleId>
              </a:tblPr>
              <a:tblGrid>
                <a:gridCol w="6695768">
                  <a:extLst>
                    <a:ext uri="{9D8B030D-6E8A-4147-A177-3AD203B41FA5}">
                      <a16:colId xmlns:a16="http://schemas.microsoft.com/office/drawing/2014/main" val="1157630702"/>
                    </a:ext>
                  </a:extLst>
                </a:gridCol>
                <a:gridCol w="4866967">
                  <a:extLst>
                    <a:ext uri="{9D8B030D-6E8A-4147-A177-3AD203B41FA5}">
                      <a16:colId xmlns:a16="http://schemas.microsoft.com/office/drawing/2014/main" val="3153691121"/>
                    </a:ext>
                  </a:extLst>
                </a:gridCol>
              </a:tblGrid>
              <a:tr h="979388">
                <a:tc gridSpan="2">
                  <a:txBody>
                    <a:bodyPr/>
                    <a:lstStyle/>
                    <a:p>
                      <a:pPr algn="ctr"/>
                      <a:r>
                        <a:rPr lang="tr-TR" sz="1800" u="none" strike="noStrike" kern="1200" baseline="0" dirty="0" smtClean="0"/>
                        <a:t>Eğitim-öğretim </a:t>
                      </a:r>
                      <a:r>
                        <a:rPr lang="tr-TR" sz="1800" u="none" strike="noStrike" kern="1200" baseline="0" dirty="0"/>
                        <a:t>süreçlerinde etkin, verimli ve sürdürülebilir başarı sağlamak. </a:t>
                      </a:r>
                      <a:endParaRPr lang="tr-TR" sz="1800" b="0" i="0" u="none" strike="noStrike" kern="1200" baseline="0" dirty="0">
                        <a:solidFill>
                          <a:schemeClr val="lt1"/>
                        </a:solidFill>
                        <a:latin typeface="+mn-lt"/>
                        <a:ea typeface="+mn-ea"/>
                        <a:cs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892005"/>
                  </a:ext>
                </a:extLst>
              </a:tr>
              <a:tr h="989543">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dirty="0"/>
                        <a:t>Hedef 1.2:</a:t>
                      </a:r>
                      <a:r>
                        <a:rPr lang="tr-TR" sz="1600" baseline="0" dirty="0"/>
                        <a:t> </a:t>
                      </a:r>
                      <a:r>
                        <a:rPr lang="tr-TR" sz="1600" u="none" strike="noStrike" kern="1200" baseline="0" dirty="0">
                          <a:effectLst/>
                        </a:rPr>
                        <a:t>Programları ulusal ve uluslararası yeterlilikler çerçevesinde ve paydaş beklentilerini dikkate alarak güncellemek. </a:t>
                      </a:r>
                      <a:endParaRPr kumimoji="0" lang="tr-T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b="1" kern="1200" dirty="0">
                        <a:solidFill>
                          <a:schemeClr val="tx1"/>
                        </a:solidFill>
                        <a:latin typeface="+mn-lt"/>
                        <a:ea typeface="+mn-ea"/>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637816"/>
                  </a:ext>
                </a:extLst>
              </a:tr>
              <a:tr h="142351">
                <a:tc rowSpan="2">
                  <a:txBody>
                    <a:bodyPr/>
                    <a:lstStyle/>
                    <a:p>
                      <a:pPr algn="l"/>
                      <a:r>
                        <a:rPr lang="tr-TR" sz="1600" b="1" dirty="0"/>
                        <a:t>PERFORMANS</a:t>
                      </a:r>
                      <a:r>
                        <a:rPr lang="tr-TR" sz="1600" b="1" baseline="0" dirty="0"/>
                        <a:t> GÖSTERGELERİ</a:t>
                      </a:r>
                      <a:endParaRPr lang="tr-TR" sz="1600" b="1" dirty="0">
                        <a:solidFill>
                          <a:schemeClr val="accent2">
                            <a:lumMod val="75000"/>
                          </a:schemeClr>
                        </a:solidFill>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2021-2022</a:t>
                      </a:r>
                      <a:endParaRPr lang="tr-TR" sz="1600" b="1" dirty="0" smtClean="0">
                        <a:solidFill>
                          <a:schemeClr val="bg1"/>
                        </a:solidFill>
                        <a:latin typeface="+mn-lt"/>
                        <a:cs typeface="Arial" pitchFamily="34" charset="0"/>
                      </a:endParaRPr>
                    </a:p>
                  </a:txBody>
                  <a:tcPr anchor="ctr"/>
                </a:tc>
                <a:extLst>
                  <a:ext uri="{0D108BD9-81ED-4DB2-BD59-A6C34878D82A}">
                    <a16:rowId xmlns:a16="http://schemas.microsoft.com/office/drawing/2014/main" val="3678184407"/>
                  </a:ext>
                </a:extLst>
              </a:tr>
              <a:tr h="636978">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accent6">
                              <a:lumMod val="50000"/>
                            </a:schemeClr>
                          </a:solidFill>
                          <a:latin typeface="+mn-lt"/>
                          <a:cs typeface="Arial" pitchFamily="34" charset="0"/>
                        </a:rPr>
                        <a:t>GERÇEKLEŞEN</a:t>
                      </a:r>
                      <a:endParaRPr lang="tr-TR" sz="1600" b="1" dirty="0">
                        <a:solidFill>
                          <a:schemeClr val="accent6">
                            <a:lumMod val="50000"/>
                          </a:schemeClr>
                        </a:solidFill>
                        <a:latin typeface="+mn-lt"/>
                        <a:cs typeface="Arial" pitchFamily="34" charset="0"/>
                      </a:endParaRPr>
                    </a:p>
                  </a:txBody>
                  <a:tcPr anchor="ctr"/>
                </a:tc>
                <a:extLst>
                  <a:ext uri="{0D108BD9-81ED-4DB2-BD59-A6C34878D82A}">
                    <a16:rowId xmlns:a16="http://schemas.microsoft.com/office/drawing/2014/main" val="378831658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877845784"/>
              </p:ext>
            </p:extLst>
          </p:nvPr>
        </p:nvGraphicFramePr>
        <p:xfrm>
          <a:off x="314632" y="4356467"/>
          <a:ext cx="11562735" cy="844300"/>
        </p:xfrm>
        <a:graphic>
          <a:graphicData uri="http://schemas.openxmlformats.org/drawingml/2006/table">
            <a:tbl>
              <a:tblPr firstRow="1" bandRow="1">
                <a:tableStyleId>{7DF18680-E054-41AD-8BC1-D1AEF772440D}</a:tableStyleId>
              </a:tblPr>
              <a:tblGrid>
                <a:gridCol w="6705004">
                  <a:extLst>
                    <a:ext uri="{9D8B030D-6E8A-4147-A177-3AD203B41FA5}">
                      <a16:colId xmlns:a16="http://schemas.microsoft.com/office/drawing/2014/main" val="3945067863"/>
                    </a:ext>
                  </a:extLst>
                </a:gridCol>
                <a:gridCol w="4857731">
                  <a:extLst>
                    <a:ext uri="{9D8B030D-6E8A-4147-A177-3AD203B41FA5}">
                      <a16:colId xmlns:a16="http://schemas.microsoft.com/office/drawing/2014/main" val="3083702189"/>
                    </a:ext>
                  </a:extLst>
                </a:gridCol>
              </a:tblGrid>
              <a:tr h="844300">
                <a:tc>
                  <a:txBody>
                    <a:bodyPr/>
                    <a:lstStyle/>
                    <a:p>
                      <a:pPr marL="0" algn="l" defTabSz="914400" rtl="0" eaLnBrk="1" fontAlgn="ctr" latinLnBrk="0" hangingPunct="1"/>
                      <a:r>
                        <a:rPr lang="tr-TR" sz="1600" b="0" i="0" kern="1200" dirty="0" smtClean="0">
                          <a:solidFill>
                            <a:schemeClr val="dk1"/>
                          </a:solidFill>
                          <a:effectLst/>
                          <a:latin typeface="+mn-lt"/>
                          <a:ea typeface="+mn-ea"/>
                          <a:cs typeface="+mn-cs"/>
                        </a:rPr>
                        <a:t>Paydaş </a:t>
                      </a:r>
                      <a:r>
                        <a:rPr lang="tr-TR" sz="1600" b="0" i="0" kern="1200" dirty="0">
                          <a:solidFill>
                            <a:schemeClr val="dk1"/>
                          </a:solidFill>
                          <a:effectLst/>
                          <a:latin typeface="+mn-lt"/>
                          <a:ea typeface="+mn-ea"/>
                          <a:cs typeface="+mn-cs"/>
                        </a:rPr>
                        <a:t>beklentileri doğrultusunda  </a:t>
                      </a:r>
                      <a:r>
                        <a:rPr lang="tr-TR" sz="1600" b="0" i="0" kern="1200" dirty="0" smtClean="0">
                          <a:solidFill>
                            <a:schemeClr val="dk1"/>
                          </a:solidFill>
                          <a:effectLst/>
                          <a:latin typeface="+mn-lt"/>
                          <a:ea typeface="+mn-ea"/>
                          <a:cs typeface="+mn-cs"/>
                        </a:rPr>
                        <a:t>güncellenen </a:t>
                      </a:r>
                      <a:r>
                        <a:rPr lang="tr-TR" sz="1600" b="0" i="0" kern="1200" dirty="0">
                          <a:solidFill>
                            <a:schemeClr val="dk1"/>
                          </a:solidFill>
                          <a:effectLst/>
                          <a:latin typeface="+mn-lt"/>
                          <a:ea typeface="+mn-ea"/>
                          <a:cs typeface="+mn-cs"/>
                        </a:rPr>
                        <a:t>program </a:t>
                      </a:r>
                      <a:r>
                        <a:rPr lang="tr-TR" sz="1600" b="0" i="0" kern="1200" dirty="0" smtClean="0">
                          <a:solidFill>
                            <a:schemeClr val="dk1"/>
                          </a:solidFill>
                          <a:effectLst/>
                          <a:latin typeface="+mn-lt"/>
                          <a:ea typeface="+mn-ea"/>
                          <a:cs typeface="+mn-cs"/>
                        </a:rPr>
                        <a:t>sayısı</a:t>
                      </a:r>
                      <a:endParaRPr lang="tr-TR" sz="1600" kern="1200" dirty="0">
                        <a:solidFill>
                          <a:schemeClr val="dk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smtClean="0">
                          <a:solidFill>
                            <a:schemeClr val="tx1"/>
                          </a:solidFill>
                          <a:effectLst/>
                        </a:rPr>
                        <a:t>1</a:t>
                      </a:r>
                      <a:endParaRPr lang="tr-TR" dirty="0">
                        <a:solidFill>
                          <a:schemeClr val="tx1"/>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9974257"/>
                  </a:ext>
                </a:extLst>
              </a:tr>
            </a:tbl>
          </a:graphicData>
        </a:graphic>
      </p:graphicFrame>
      <p:sp>
        <p:nvSpPr>
          <p:cNvPr id="7" name="Dikdörtgen 6">
            <a:extLst>
              <a:ext uri="{FF2B5EF4-FFF2-40B4-BE49-F238E27FC236}">
                <a16:creationId xmlns:a16="http://schemas.microsoft.com/office/drawing/2014/main" id="{C4B218B9-A9E0-4418-953D-17C0D188C9A7}"/>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   </a:t>
            </a:r>
          </a:p>
        </p:txBody>
      </p:sp>
      <p:pic>
        <p:nvPicPr>
          <p:cNvPr id="8" name="Resim 7">
            <a:extLst>
              <a:ext uri="{FF2B5EF4-FFF2-40B4-BE49-F238E27FC236}">
                <a16:creationId xmlns:a16="http://schemas.microsoft.com/office/drawing/2014/main" id="{251D3E6A-7C8C-4122-9D84-F2B1148F83C1}"/>
              </a:ext>
            </a:extLst>
          </p:cNvPr>
          <p:cNvPicPr>
            <a:picLocks noChangeAspect="1"/>
          </p:cNvPicPr>
          <p:nvPr/>
        </p:nvPicPr>
        <p:blipFill>
          <a:blip r:embed="rId2"/>
          <a:stretch>
            <a:fillRect/>
          </a:stretch>
        </p:blipFill>
        <p:spPr>
          <a:xfrm>
            <a:off x="11309455" y="95869"/>
            <a:ext cx="802672" cy="829903"/>
          </a:xfrm>
          <a:prstGeom prst="rect">
            <a:avLst/>
          </a:prstGeom>
        </p:spPr>
      </p:pic>
      <p:sp>
        <p:nvSpPr>
          <p:cNvPr id="9" name="Metin kutusu 8"/>
          <p:cNvSpPr txBox="1"/>
          <p:nvPr/>
        </p:nvSpPr>
        <p:spPr>
          <a:xfrm>
            <a:off x="1" y="240145"/>
            <a:ext cx="3260435" cy="400110"/>
          </a:xfrm>
          <a:prstGeom prst="rect">
            <a:avLst/>
          </a:prstGeom>
          <a:solidFill>
            <a:schemeClr val="bg1"/>
          </a:solidFill>
          <a:ln>
            <a:noFill/>
          </a:ln>
        </p:spPr>
        <p:txBody>
          <a:bodyPr wrap="square" rtlCol="0">
            <a:spAutoFit/>
          </a:bodyPr>
          <a:lstStyle/>
          <a:p>
            <a:r>
              <a:rPr lang="tr-TR" sz="2000" b="1" dirty="0">
                <a:solidFill>
                  <a:schemeClr val="accent6">
                    <a:lumMod val="50000"/>
                  </a:schemeClr>
                </a:solidFill>
              </a:rPr>
              <a:t> STRATEJİK </a:t>
            </a:r>
            <a:r>
              <a:rPr lang="tr-TR" sz="2000" b="1" dirty="0" smtClean="0">
                <a:solidFill>
                  <a:schemeClr val="accent6">
                    <a:lumMod val="50000"/>
                  </a:schemeClr>
                </a:solidFill>
              </a:rPr>
              <a:t>AMAÇLAR</a:t>
            </a:r>
            <a:endParaRPr lang="tr-TR" sz="2000" dirty="0">
              <a:solidFill>
                <a:schemeClr val="accent6">
                  <a:lumMod val="50000"/>
                </a:schemeClr>
              </a:solidFill>
            </a:endParaRPr>
          </a:p>
        </p:txBody>
      </p:sp>
    </p:spTree>
    <p:extLst>
      <p:ext uri="{BB962C8B-B14F-4D97-AF65-F5344CB8AC3E}">
        <p14:creationId xmlns:p14="http://schemas.microsoft.com/office/powerpoint/2010/main" val="240967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824282702"/>
              </p:ext>
            </p:extLst>
          </p:nvPr>
        </p:nvGraphicFramePr>
        <p:xfrm>
          <a:off x="367937" y="1658982"/>
          <a:ext cx="11562735" cy="2994925"/>
        </p:xfrm>
        <a:graphic>
          <a:graphicData uri="http://schemas.openxmlformats.org/drawingml/2006/table">
            <a:tbl>
              <a:tblPr firstRow="1" bandRow="1">
                <a:tableStyleId>{E8B1032C-EA38-4F05-BA0D-38AFFFC7BED3}</a:tableStyleId>
              </a:tblPr>
              <a:tblGrid>
                <a:gridCol w="6947263">
                  <a:extLst>
                    <a:ext uri="{9D8B030D-6E8A-4147-A177-3AD203B41FA5}">
                      <a16:colId xmlns:a16="http://schemas.microsoft.com/office/drawing/2014/main" val="1157630702"/>
                    </a:ext>
                  </a:extLst>
                </a:gridCol>
                <a:gridCol w="4615472">
                  <a:extLst>
                    <a:ext uri="{9D8B030D-6E8A-4147-A177-3AD203B41FA5}">
                      <a16:colId xmlns:a16="http://schemas.microsoft.com/office/drawing/2014/main" val="3153691121"/>
                    </a:ext>
                  </a:extLst>
                </a:gridCol>
              </a:tblGrid>
              <a:tr h="979388">
                <a:tc gridSpan="2">
                  <a:txBody>
                    <a:bodyPr/>
                    <a:lstStyle/>
                    <a:p>
                      <a:pPr algn="ctr"/>
                      <a:r>
                        <a:rPr lang="tr-TR" sz="1800" u="none" strike="noStrike" kern="1200" baseline="0" dirty="0" smtClean="0"/>
                        <a:t>Eğitim-öğretim </a:t>
                      </a:r>
                      <a:r>
                        <a:rPr lang="tr-TR" sz="1800" u="none" strike="noStrike" kern="1200" baseline="0" dirty="0"/>
                        <a:t>süreçlerinde etkin, verimli ve sürdürülebilir başarı sağlamak. </a:t>
                      </a:r>
                      <a:endParaRPr lang="tr-TR" sz="1800" b="0" i="0" u="none" strike="noStrike" kern="1200" baseline="0" dirty="0">
                        <a:solidFill>
                          <a:schemeClr val="lt1"/>
                        </a:solidFill>
                        <a:latin typeface="+mn-lt"/>
                        <a:ea typeface="+mn-ea"/>
                        <a:cs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892005"/>
                  </a:ext>
                </a:extLst>
              </a:tr>
              <a:tr h="989543">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dirty="0"/>
                        <a:t>Hedef 1.3:</a:t>
                      </a:r>
                      <a:r>
                        <a:rPr lang="tr-TR" sz="1600" baseline="0" dirty="0"/>
                        <a:t> </a:t>
                      </a:r>
                      <a:r>
                        <a:rPr lang="tr-TR" sz="1600" kern="1200" dirty="0">
                          <a:effectLst/>
                        </a:rPr>
                        <a:t>Bilgiyi beceri ile bütünleştiren bir üniversite olarak sektörün ihtiyaçları doğrultusunda +1 Uygulamalı Eğitim Modelini sürekli iyileştirmek.</a:t>
                      </a:r>
                      <a:endParaRPr lang="tr-TR" sz="1600" b="1" kern="1200" dirty="0">
                        <a:solidFill>
                          <a:schemeClr val="tx1"/>
                        </a:solidFill>
                        <a:latin typeface="+mn-lt"/>
                        <a:ea typeface="+mn-ea"/>
                        <a:cs typeface="Arial"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637816"/>
                  </a:ext>
                </a:extLst>
              </a:tr>
              <a:tr h="1025994">
                <a:tc>
                  <a:txBody>
                    <a:bodyPr/>
                    <a:lstStyle/>
                    <a:p>
                      <a:pPr algn="l"/>
                      <a:r>
                        <a:rPr lang="tr-TR" sz="1600" b="1" dirty="0"/>
                        <a:t>PERFORMANS</a:t>
                      </a:r>
                      <a:r>
                        <a:rPr lang="tr-TR" sz="1600" b="1" baseline="0" dirty="0"/>
                        <a:t> GÖSTERGELERİ</a:t>
                      </a:r>
                      <a:endParaRPr lang="tr-TR" sz="1600" b="1" dirty="0">
                        <a:solidFill>
                          <a:schemeClr val="accent2">
                            <a:lumMod val="75000"/>
                          </a:schemeClr>
                        </a:solidFill>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GERÇEKLEŞEN</a:t>
                      </a:r>
                      <a:endParaRPr lang="tr-TR" sz="1600" b="1" dirty="0">
                        <a:latin typeface="+mn-lt"/>
                        <a:cs typeface="Arial" pitchFamily="34" charset="0"/>
                      </a:endParaRPr>
                    </a:p>
                  </a:txBody>
                  <a:tcPr anchor="ctr"/>
                </a:tc>
                <a:extLst>
                  <a:ext uri="{0D108BD9-81ED-4DB2-BD59-A6C34878D82A}">
                    <a16:rowId xmlns:a16="http://schemas.microsoft.com/office/drawing/2014/main" val="367818440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423721000"/>
              </p:ext>
            </p:extLst>
          </p:nvPr>
        </p:nvGraphicFramePr>
        <p:xfrm>
          <a:off x="367936" y="4670501"/>
          <a:ext cx="11562735" cy="844300"/>
        </p:xfrm>
        <a:graphic>
          <a:graphicData uri="http://schemas.openxmlformats.org/drawingml/2006/table">
            <a:tbl>
              <a:tblPr firstRow="1" bandRow="1">
                <a:tableStyleId>{7DF18680-E054-41AD-8BC1-D1AEF772440D}</a:tableStyleId>
              </a:tblPr>
              <a:tblGrid>
                <a:gridCol w="6956500">
                  <a:extLst>
                    <a:ext uri="{9D8B030D-6E8A-4147-A177-3AD203B41FA5}">
                      <a16:colId xmlns:a16="http://schemas.microsoft.com/office/drawing/2014/main" val="3945067863"/>
                    </a:ext>
                  </a:extLst>
                </a:gridCol>
                <a:gridCol w="4606235">
                  <a:extLst>
                    <a:ext uri="{9D8B030D-6E8A-4147-A177-3AD203B41FA5}">
                      <a16:colId xmlns:a16="http://schemas.microsoft.com/office/drawing/2014/main" val="3083702189"/>
                    </a:ext>
                  </a:extLst>
                </a:gridCol>
              </a:tblGrid>
              <a:tr h="844300">
                <a:tc>
                  <a:txBody>
                    <a:bodyPr/>
                    <a:lstStyle/>
                    <a:p>
                      <a:pPr marL="0" algn="l" defTabSz="914400" rtl="0" eaLnBrk="1" fontAlgn="ctr" latinLnBrk="0" hangingPunct="1"/>
                      <a:r>
                        <a:rPr lang="tr-TR" sz="1600" b="0" i="0" kern="1200" dirty="0">
                          <a:solidFill>
                            <a:schemeClr val="tx1"/>
                          </a:solidFill>
                          <a:effectLst/>
                          <a:latin typeface="+mn-lt"/>
                          <a:ea typeface="+mn-ea"/>
                          <a:cs typeface="+mn-cs"/>
                        </a:rPr>
                        <a:t> Uygulamalı eğitim modeli kapsamında yapılan işbirliği sayısı</a:t>
                      </a:r>
                      <a:endParaRPr lang="tr-TR" sz="1600" kern="1200" dirty="0">
                        <a:solidFill>
                          <a:schemeClr val="tx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smtClean="0">
                          <a:solidFill>
                            <a:schemeClr val="tx1"/>
                          </a:solidFill>
                          <a:effectLst/>
                        </a:rPr>
                        <a:t>6</a:t>
                      </a:r>
                      <a:endParaRPr lang="tr-TR" dirty="0">
                        <a:solidFill>
                          <a:schemeClr val="tx1"/>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9974257"/>
                  </a:ext>
                </a:extLst>
              </a:tr>
            </a:tbl>
          </a:graphicData>
        </a:graphic>
      </p:graphicFrame>
      <p:sp>
        <p:nvSpPr>
          <p:cNvPr id="7" name="Dikdörtgen 6">
            <a:extLst>
              <a:ext uri="{FF2B5EF4-FFF2-40B4-BE49-F238E27FC236}">
                <a16:creationId xmlns:a16="http://schemas.microsoft.com/office/drawing/2014/main" id="{C4B218B9-A9E0-4418-953D-17C0D188C9A7}"/>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8" name="Resim 7">
            <a:extLst>
              <a:ext uri="{FF2B5EF4-FFF2-40B4-BE49-F238E27FC236}">
                <a16:creationId xmlns:a16="http://schemas.microsoft.com/office/drawing/2014/main" id="{251D3E6A-7C8C-4122-9D84-F2B1148F83C1}"/>
              </a:ext>
            </a:extLst>
          </p:cNvPr>
          <p:cNvPicPr>
            <a:picLocks noChangeAspect="1"/>
          </p:cNvPicPr>
          <p:nvPr/>
        </p:nvPicPr>
        <p:blipFill>
          <a:blip r:embed="rId2"/>
          <a:stretch>
            <a:fillRect/>
          </a:stretch>
        </p:blipFill>
        <p:spPr>
          <a:xfrm>
            <a:off x="11309455" y="95869"/>
            <a:ext cx="802672" cy="829903"/>
          </a:xfrm>
          <a:prstGeom prst="rect">
            <a:avLst/>
          </a:prstGeom>
        </p:spPr>
      </p:pic>
      <p:sp>
        <p:nvSpPr>
          <p:cNvPr id="9" name="Metin kutusu 8"/>
          <p:cNvSpPr txBox="1"/>
          <p:nvPr/>
        </p:nvSpPr>
        <p:spPr>
          <a:xfrm>
            <a:off x="1" y="240145"/>
            <a:ext cx="3260435" cy="400110"/>
          </a:xfrm>
          <a:prstGeom prst="rect">
            <a:avLst/>
          </a:prstGeom>
          <a:solidFill>
            <a:schemeClr val="bg1"/>
          </a:solidFill>
          <a:ln>
            <a:noFill/>
          </a:ln>
        </p:spPr>
        <p:txBody>
          <a:bodyPr wrap="square" rtlCol="0">
            <a:spAutoFit/>
          </a:bodyPr>
          <a:lstStyle/>
          <a:p>
            <a:r>
              <a:rPr lang="tr-TR" sz="2000" b="1" dirty="0">
                <a:solidFill>
                  <a:schemeClr val="accent6">
                    <a:lumMod val="50000"/>
                  </a:schemeClr>
                </a:solidFill>
              </a:rPr>
              <a:t> STRATEJİK </a:t>
            </a:r>
            <a:r>
              <a:rPr lang="tr-TR" sz="2000" b="1" dirty="0" smtClean="0">
                <a:solidFill>
                  <a:schemeClr val="accent6">
                    <a:lumMod val="50000"/>
                  </a:schemeClr>
                </a:solidFill>
              </a:rPr>
              <a:t>AMAÇLAR</a:t>
            </a:r>
            <a:endParaRPr lang="tr-TR" sz="2000" dirty="0">
              <a:solidFill>
                <a:schemeClr val="accent6">
                  <a:lumMod val="50000"/>
                </a:schemeClr>
              </a:solidFill>
            </a:endParaRPr>
          </a:p>
        </p:txBody>
      </p:sp>
    </p:spTree>
    <p:extLst>
      <p:ext uri="{BB962C8B-B14F-4D97-AF65-F5344CB8AC3E}">
        <p14:creationId xmlns:p14="http://schemas.microsoft.com/office/powerpoint/2010/main" val="386275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r>
              <a:rPr lang="tr-TR"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481209" y="1287136"/>
            <a:ext cx="10906539" cy="4801314"/>
          </a:xfrm>
          <a:prstGeom prst="rect">
            <a:avLst/>
          </a:prstGeom>
        </p:spPr>
        <p:txBody>
          <a:bodyPr wrap="square">
            <a:spAutoFit/>
          </a:bodyPr>
          <a:lstStyle/>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BÖLÜM HAKKINDA</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KOMİSYONLAR</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BÖLÜM DANIŞMA KURULU</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effectLst/>
                <a:latin typeface="Times New Roman" panose="02020603050405020304" pitchFamily="18" charset="0"/>
                <a:ea typeface="Times New Roman" panose="02020603050405020304" pitchFamily="18" charset="0"/>
              </a:rPr>
              <a:t>EĞİTİM- ÖĞRETİM</a:t>
            </a:r>
          </a:p>
          <a:p>
            <a:pPr marL="285750" indent="-285750" algn="ctr">
              <a:spcAft>
                <a:spcPts val="0"/>
              </a:spcAft>
              <a:buFont typeface="Wingdings" panose="05000000000000000000" pitchFamily="2" charset="2"/>
              <a:buChar char="Ø"/>
            </a:pPr>
            <a:endParaRPr lang="tr-TR" sz="2400" dirty="0">
              <a:effectLst/>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S</a:t>
            </a:r>
            <a:r>
              <a:rPr lang="tr-TR" sz="2400" dirty="0">
                <a:effectLst/>
                <a:latin typeface="Times New Roman" panose="02020603050405020304" pitchFamily="18" charset="0"/>
                <a:ea typeface="Times New Roman" panose="02020603050405020304" pitchFamily="18" charset="0"/>
              </a:rPr>
              <a:t>TRATEJİK AMAÇLAR</a:t>
            </a:r>
          </a:p>
          <a:p>
            <a:pPr algn="ctr">
              <a:spcAft>
                <a:spcPts val="0"/>
              </a:spcAft>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effectLst/>
                <a:latin typeface="Times New Roman" panose="02020603050405020304" pitchFamily="18" charset="0"/>
                <a:ea typeface="Times New Roman" panose="02020603050405020304" pitchFamily="18" charset="0"/>
              </a:rPr>
              <a:t>SONUÇ VE DEĞERLENDİRME</a:t>
            </a:r>
          </a:p>
          <a:p>
            <a:pPr marL="285750" indent="-285750" algn="ctr">
              <a:spcAft>
                <a:spcPts val="0"/>
              </a:spcAft>
              <a:buFont typeface="Wingdings" panose="05000000000000000000" pitchFamily="2" charset="2"/>
              <a:buChar char="Ø"/>
            </a:pPr>
            <a:endParaRPr lang="tr-TR" sz="2400" dirty="0">
              <a:solidFill>
                <a:schemeClr val="accent1">
                  <a:lumMod val="75000"/>
                </a:schemeClr>
              </a:solidFill>
              <a:effectLst/>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endParaRPr lang="tr-TR" dirty="0">
              <a:effectLst/>
              <a:latin typeface="Times New Roman" panose="02020603050405020304" pitchFamily="18" charset="0"/>
              <a:ea typeface="Times New Roman" panose="02020603050405020304" pitchFamily="18" charset="0"/>
            </a:endParaRPr>
          </a:p>
        </p:txBody>
      </p:sp>
      <p:sp>
        <p:nvSpPr>
          <p:cNvPr id="7" name="Dikdörtgen 6">
            <a:extLst>
              <a:ext uri="{FF2B5EF4-FFF2-40B4-BE49-F238E27FC236}">
                <a16:creationId xmlns:a16="http://schemas.microsoft.com/office/drawing/2014/main" id="{E44A0E9B-A509-4D68-95F3-DB486B28B150}"/>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solidFill>
                  <a:schemeClr val="tx1"/>
                </a:solidFill>
              </a:rPr>
              <a:t>   İÇERİK</a:t>
            </a:r>
          </a:p>
        </p:txBody>
      </p:sp>
      <p:pic>
        <p:nvPicPr>
          <p:cNvPr id="9" name="Resim 8">
            <a:extLst>
              <a:ext uri="{FF2B5EF4-FFF2-40B4-BE49-F238E27FC236}">
                <a16:creationId xmlns:a16="http://schemas.microsoft.com/office/drawing/2014/main" id="{F2422F73-22A1-4028-B809-98A11E22E7C8}"/>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1929921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717646525"/>
              </p:ext>
            </p:extLst>
          </p:nvPr>
        </p:nvGraphicFramePr>
        <p:xfrm>
          <a:off x="306416" y="1474567"/>
          <a:ext cx="11580783" cy="4439579"/>
        </p:xfrm>
        <a:graphic>
          <a:graphicData uri="http://schemas.openxmlformats.org/drawingml/2006/table">
            <a:tbl>
              <a:tblPr firstRow="1" bandRow="1">
                <a:tableStyleId>{E8B1032C-EA38-4F05-BA0D-38AFFFC7BED3}</a:tableStyleId>
              </a:tblPr>
              <a:tblGrid>
                <a:gridCol w="9161514">
                  <a:extLst>
                    <a:ext uri="{9D8B030D-6E8A-4147-A177-3AD203B41FA5}">
                      <a16:colId xmlns:a16="http://schemas.microsoft.com/office/drawing/2014/main" val="3924085095"/>
                    </a:ext>
                  </a:extLst>
                </a:gridCol>
                <a:gridCol w="2419269">
                  <a:extLst>
                    <a:ext uri="{9D8B030D-6E8A-4147-A177-3AD203B41FA5}">
                      <a16:colId xmlns:a16="http://schemas.microsoft.com/office/drawing/2014/main" val="1334047098"/>
                    </a:ext>
                  </a:extLst>
                </a:gridCol>
              </a:tblGrid>
              <a:tr h="1343914">
                <a:tc gridSpan="2">
                  <a:txBody>
                    <a:bodyPr/>
                    <a:lstStyle/>
                    <a:p>
                      <a:pPr algn="ctr"/>
                      <a:endParaRPr lang="tr-TR" sz="1600" dirty="0"/>
                    </a:p>
                    <a:p>
                      <a:pPr algn="ctr"/>
                      <a:r>
                        <a:rPr lang="tr-TR" sz="1600" dirty="0" smtClean="0"/>
                        <a:t>Bölgesel</a:t>
                      </a:r>
                      <a:r>
                        <a:rPr lang="tr-TR" sz="1600" dirty="0"/>
                        <a:t>, ulusal ve uluslararası ihtiyaçlar doğrultusunda araştırmalar yapıp, teknoloji geliştirerek nitelikli ve ticarileşebilir Ar-Ge çalışmaları yapmak.</a:t>
                      </a:r>
                    </a:p>
                    <a:p>
                      <a:pPr algn="ctr"/>
                      <a:endParaRPr lang="tr-TR" sz="1600" dirty="0">
                        <a:latin typeface="+mj-lt"/>
                      </a:endParaRPr>
                    </a:p>
                  </a:txBody>
                  <a:tcPr/>
                </a:tc>
                <a:tc hMerge="1">
                  <a:txBody>
                    <a:bodyPr/>
                    <a:lstStyle/>
                    <a:p>
                      <a:endParaRPr lang="tr-T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354506"/>
                  </a:ext>
                </a:extLst>
              </a:tr>
              <a:tr h="806349">
                <a:tc gridSpan="2">
                  <a:txBody>
                    <a:bodyPr/>
                    <a:lstStyle/>
                    <a:p>
                      <a:endParaRPr lang="tr-TR" sz="1600" dirty="0"/>
                    </a:p>
                    <a:p>
                      <a:r>
                        <a:rPr lang="tr-TR" sz="1600" dirty="0"/>
                        <a:t>Hedef 2.1. Paydaş ihtiyaçlarını dikkate alarak Ar-Ge çalışmalarını arttırmak</a:t>
                      </a:r>
                    </a:p>
                    <a:p>
                      <a:endParaRPr lang="tr-TR" sz="1600" dirty="0">
                        <a:latin typeface="+mj-lt"/>
                      </a:endParaRPr>
                    </a:p>
                  </a:txBody>
                  <a:tcPr/>
                </a:tc>
                <a:tc hMerge="1">
                  <a:txBody>
                    <a:bodyPr/>
                    <a:lstStyle/>
                    <a:p>
                      <a:endParaRPr lang="tr-T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3293828"/>
                  </a:ext>
                </a:extLst>
              </a:tr>
              <a:tr h="328512">
                <a:tc>
                  <a:txBody>
                    <a:bodyPr/>
                    <a:lstStyle/>
                    <a:p>
                      <a:r>
                        <a:rPr lang="tr-TR" sz="1600" b="1" dirty="0"/>
                        <a:t>PERFORMANS GÖSTERGELERİ</a:t>
                      </a:r>
                      <a:endParaRPr lang="tr-TR" sz="1600" b="1" dirty="0">
                        <a:latin typeface="+mj-lt"/>
                      </a:endParaRPr>
                    </a:p>
                  </a:txBody>
                  <a:tcPr/>
                </a:tc>
                <a:tc>
                  <a:txBody>
                    <a:bodyPr/>
                    <a:lstStyle/>
                    <a:p>
                      <a:pPr algn="ctr"/>
                      <a:r>
                        <a:rPr lang="tr-TR" sz="1600" b="1" dirty="0">
                          <a:solidFill>
                            <a:schemeClr val="tx1"/>
                          </a:solidFill>
                        </a:rPr>
                        <a:t>GERÇEKLEŞEN </a:t>
                      </a:r>
                      <a:r>
                        <a:rPr lang="tr-TR" sz="1600" b="1" dirty="0" smtClean="0">
                          <a:solidFill>
                            <a:schemeClr val="tx1"/>
                          </a:solidFill>
                        </a:rPr>
                        <a:t>DEĞER</a:t>
                      </a:r>
                      <a:endParaRPr lang="tr-TR" sz="1600" b="1" dirty="0">
                        <a:solidFill>
                          <a:schemeClr val="tx1"/>
                        </a:solidFill>
                        <a:latin typeface="+mj-lt"/>
                      </a:endParaRPr>
                    </a:p>
                  </a:txBody>
                  <a:tcPr/>
                </a:tc>
                <a:extLst>
                  <a:ext uri="{0D108BD9-81ED-4DB2-BD59-A6C34878D82A}">
                    <a16:rowId xmlns:a16="http://schemas.microsoft.com/office/drawing/2014/main" val="2735386723"/>
                  </a:ext>
                </a:extLst>
              </a:tr>
              <a:tr h="363355">
                <a:tc>
                  <a:txBody>
                    <a:bodyPr/>
                    <a:lstStyle/>
                    <a:p>
                      <a:pPr algn="l" fontAlgn="ctr"/>
                      <a:r>
                        <a:rPr lang="tr-TR" sz="1600" u="none" strike="noStrike" dirty="0">
                          <a:solidFill>
                            <a:schemeClr val="tx1"/>
                          </a:solidFill>
                          <a:effectLst/>
                        </a:rPr>
                        <a:t>Kabul edilen araştırma projesi ve patent sayısı</a:t>
                      </a:r>
                      <a:endParaRPr lang="tr-TR" sz="1600" b="0" i="0" u="none" strike="noStrike" dirty="0">
                        <a:solidFill>
                          <a:schemeClr val="tx1"/>
                        </a:solidFill>
                        <a:effectLst/>
                        <a:latin typeface="+mj-lt"/>
                      </a:endParaRPr>
                    </a:p>
                  </a:txBody>
                  <a:tcPr marL="9525" marR="9525" marT="9525" marB="0" anchor="ctr"/>
                </a:tc>
                <a:tc>
                  <a:txBody>
                    <a:bodyPr/>
                    <a:lstStyle/>
                    <a:p>
                      <a:pPr algn="ctr" fontAlgn="ctr"/>
                      <a:r>
                        <a:rPr lang="tr-TR" sz="1600" b="0" i="0" u="none" strike="noStrike" dirty="0" smtClean="0">
                          <a:solidFill>
                            <a:schemeClr val="tx1"/>
                          </a:solidFill>
                          <a:effectLst/>
                          <a:latin typeface="+mj-lt"/>
                        </a:rPr>
                        <a:t>2</a:t>
                      </a:r>
                      <a:endParaRPr lang="tr-TR" sz="160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2204360301"/>
                  </a:ext>
                </a:extLst>
              </a:tr>
              <a:tr h="363355">
                <a:tc>
                  <a:txBody>
                    <a:bodyPr/>
                    <a:lstStyle/>
                    <a:p>
                      <a:pPr algn="l" fontAlgn="ctr"/>
                      <a:r>
                        <a:rPr lang="tr-TR" sz="1600" u="none" strike="noStrike" dirty="0">
                          <a:solidFill>
                            <a:schemeClr val="tx1"/>
                          </a:solidFill>
                          <a:effectLst/>
                        </a:rPr>
                        <a:t>SCI, SCI-expanded, SSCI ve AHCI tarafından taranan dergilerde yayımlanan makale sayısı</a:t>
                      </a:r>
                      <a:endParaRPr lang="tr-TR" sz="1600" b="0" i="0" u="none" strike="noStrike" dirty="0">
                        <a:solidFill>
                          <a:schemeClr val="tx1"/>
                        </a:solidFill>
                        <a:effectLst/>
                        <a:latin typeface="+mj-lt"/>
                      </a:endParaRPr>
                    </a:p>
                  </a:txBody>
                  <a:tcPr marL="9525" marR="9525" marT="9525" marB="0" anchor="ctr"/>
                </a:tc>
                <a:tc>
                  <a:txBody>
                    <a:bodyPr/>
                    <a:lstStyle/>
                    <a:p>
                      <a:pPr algn="ctr" fontAlgn="ctr"/>
                      <a:r>
                        <a:rPr lang="tr-TR" sz="1600" b="0" i="0" u="none" strike="noStrike" dirty="0" smtClean="0">
                          <a:solidFill>
                            <a:schemeClr val="tx1"/>
                          </a:solidFill>
                          <a:effectLst/>
                          <a:latin typeface="+mj-lt"/>
                        </a:rPr>
                        <a:t>7</a:t>
                      </a:r>
                      <a:endParaRPr lang="tr-TR" sz="160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2610791958"/>
                  </a:ext>
                </a:extLst>
              </a:tr>
              <a:tr h="492947">
                <a:tc>
                  <a:txBody>
                    <a:bodyPr/>
                    <a:lstStyle/>
                    <a:p>
                      <a:pPr algn="l" fontAlgn="ctr"/>
                      <a:r>
                        <a:rPr lang="tr-TR" sz="1600" u="none" strike="noStrike" dirty="0">
                          <a:solidFill>
                            <a:schemeClr val="tx1"/>
                          </a:solidFill>
                          <a:effectLst/>
                        </a:rPr>
                        <a:t>SCI, SCI-expanded, SSCI ve AHCI dışındaki indeksler tarafından taranan dergilerde yayımlanan makale sayısı makale sayısı</a:t>
                      </a:r>
                      <a:endParaRPr lang="tr-TR" sz="1600" b="0" i="0" u="none" strike="noStrike" dirty="0">
                        <a:solidFill>
                          <a:schemeClr val="tx1"/>
                        </a:solidFill>
                        <a:effectLst/>
                        <a:latin typeface="+mj-lt"/>
                      </a:endParaRPr>
                    </a:p>
                  </a:txBody>
                  <a:tcPr marL="9525" marR="9525" marT="9525" marB="0" anchor="ctr"/>
                </a:tc>
                <a:tc>
                  <a:txBody>
                    <a:bodyPr/>
                    <a:lstStyle/>
                    <a:p>
                      <a:pPr algn="ctr" fontAlgn="ctr"/>
                      <a:r>
                        <a:rPr lang="tr-TR" sz="1600" b="0" i="0" u="none" strike="noStrike" dirty="0" smtClean="0">
                          <a:solidFill>
                            <a:schemeClr val="tx1"/>
                          </a:solidFill>
                          <a:effectLst/>
                          <a:latin typeface="+mj-lt"/>
                        </a:rPr>
                        <a:t>16</a:t>
                      </a:r>
                      <a:endParaRPr lang="tr-TR" sz="160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1344934205"/>
                  </a:ext>
                </a:extLst>
              </a:tr>
              <a:tr h="469670">
                <a:tc>
                  <a:txBody>
                    <a:bodyPr/>
                    <a:lstStyle/>
                    <a:p>
                      <a:pPr algn="l" fontAlgn="ctr"/>
                      <a:r>
                        <a:rPr lang="tr-TR" sz="1600" u="none" strike="noStrike" dirty="0">
                          <a:solidFill>
                            <a:schemeClr val="tx1"/>
                          </a:solidFill>
                          <a:effectLst/>
                        </a:rPr>
                        <a:t>Toplam atıf sayısı</a:t>
                      </a:r>
                      <a:endParaRPr lang="tr-TR" sz="1600" b="0" i="0" u="none" strike="noStrike" dirty="0">
                        <a:solidFill>
                          <a:schemeClr val="tx1"/>
                        </a:solidFill>
                        <a:effectLst/>
                        <a:latin typeface="+mj-lt"/>
                      </a:endParaRPr>
                    </a:p>
                  </a:txBody>
                  <a:tcPr marL="9525" marR="9525" marT="9525" marB="0" anchor="ctr"/>
                </a:tc>
                <a:tc>
                  <a:txBody>
                    <a:bodyPr/>
                    <a:lstStyle/>
                    <a:p>
                      <a:pPr algn="ctr" fontAlgn="ctr"/>
                      <a:r>
                        <a:rPr lang="tr-TR" sz="1600" b="0" i="0" u="none" strike="noStrike" dirty="0" smtClean="0">
                          <a:solidFill>
                            <a:schemeClr val="tx1"/>
                          </a:solidFill>
                          <a:effectLst/>
                          <a:latin typeface="+mj-lt"/>
                        </a:rPr>
                        <a:t>84</a:t>
                      </a:r>
                      <a:endParaRPr lang="tr-TR" sz="1600" b="0" i="0" u="none" strike="noStrike" dirty="0">
                        <a:solidFill>
                          <a:schemeClr val="tx1"/>
                        </a:solidFill>
                        <a:effectLst/>
                        <a:latin typeface="+mj-lt"/>
                      </a:endParaRPr>
                    </a:p>
                  </a:txBody>
                  <a:tcPr marL="9525" marR="9525" marT="9525" marB="0" anchor="ctr"/>
                </a:tc>
                <a:extLst>
                  <a:ext uri="{0D108BD9-81ED-4DB2-BD59-A6C34878D82A}">
                    <a16:rowId xmlns:a16="http://schemas.microsoft.com/office/drawing/2014/main" val="1748268532"/>
                  </a:ext>
                </a:extLst>
              </a:tr>
            </a:tbl>
          </a:graphicData>
        </a:graphic>
      </p:graphicFrame>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
        <p:nvSpPr>
          <p:cNvPr id="9" name="Metin kutusu 8"/>
          <p:cNvSpPr txBox="1"/>
          <p:nvPr/>
        </p:nvSpPr>
        <p:spPr>
          <a:xfrm>
            <a:off x="1" y="240145"/>
            <a:ext cx="3260435" cy="400110"/>
          </a:xfrm>
          <a:prstGeom prst="rect">
            <a:avLst/>
          </a:prstGeom>
          <a:solidFill>
            <a:schemeClr val="bg1"/>
          </a:solidFill>
          <a:ln>
            <a:noFill/>
          </a:ln>
        </p:spPr>
        <p:txBody>
          <a:bodyPr wrap="square" rtlCol="0">
            <a:spAutoFit/>
          </a:bodyPr>
          <a:lstStyle/>
          <a:p>
            <a:r>
              <a:rPr lang="tr-TR" sz="2000" b="1" dirty="0">
                <a:solidFill>
                  <a:schemeClr val="accent6">
                    <a:lumMod val="50000"/>
                  </a:schemeClr>
                </a:solidFill>
              </a:rPr>
              <a:t> STRATEJİK </a:t>
            </a:r>
            <a:r>
              <a:rPr lang="tr-TR" sz="2000" b="1" dirty="0" smtClean="0">
                <a:solidFill>
                  <a:schemeClr val="accent6">
                    <a:lumMod val="50000"/>
                  </a:schemeClr>
                </a:solidFill>
              </a:rPr>
              <a:t>AMAÇLAR</a:t>
            </a:r>
            <a:endParaRPr lang="tr-TR" sz="2000" dirty="0">
              <a:solidFill>
                <a:schemeClr val="accent6">
                  <a:lumMod val="50000"/>
                </a:schemeClr>
              </a:solidFill>
            </a:endParaRPr>
          </a:p>
        </p:txBody>
      </p:sp>
    </p:spTree>
    <p:extLst>
      <p:ext uri="{BB962C8B-B14F-4D97-AF65-F5344CB8AC3E}">
        <p14:creationId xmlns:p14="http://schemas.microsoft.com/office/powerpoint/2010/main" val="351686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solidFill>
            </a:endParaRP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
        <p:nvSpPr>
          <p:cNvPr id="14" name="Metin kutusu 13">
            <a:extLst>
              <a:ext uri="{FF2B5EF4-FFF2-40B4-BE49-F238E27FC236}">
                <a16:creationId xmlns:a16="http://schemas.microsoft.com/office/drawing/2014/main" id="{9AC4DAA2-64C3-4405-8061-14B7F27D2CD3}"/>
              </a:ext>
            </a:extLst>
          </p:cNvPr>
          <p:cNvSpPr txBox="1"/>
          <p:nvPr/>
        </p:nvSpPr>
        <p:spPr>
          <a:xfrm>
            <a:off x="9107898" y="5521313"/>
            <a:ext cx="2373266" cy="369332"/>
          </a:xfrm>
          <a:prstGeom prst="rect">
            <a:avLst/>
          </a:prstGeom>
          <a:noFill/>
        </p:spPr>
        <p:txBody>
          <a:bodyPr wrap="square" rtlCol="0">
            <a:spAutoFit/>
          </a:bodyPr>
          <a:lstStyle/>
          <a:p>
            <a:pPr algn="r"/>
            <a:r>
              <a:rPr lang="tr-TR" dirty="0"/>
              <a:t>Twitter</a:t>
            </a:r>
          </a:p>
        </p:txBody>
      </p:sp>
      <p:pic>
        <p:nvPicPr>
          <p:cNvPr id="2" name="Resim 1"/>
          <p:cNvPicPr>
            <a:picLocks noChangeAspect="1"/>
          </p:cNvPicPr>
          <p:nvPr/>
        </p:nvPicPr>
        <p:blipFill rotWithShape="1">
          <a:blip r:embed="rId3"/>
          <a:srcRect b="40134"/>
          <a:stretch/>
        </p:blipFill>
        <p:spPr>
          <a:xfrm>
            <a:off x="621151" y="1248186"/>
            <a:ext cx="5604250" cy="1682104"/>
          </a:xfrm>
          <a:prstGeom prst="rect">
            <a:avLst/>
          </a:prstGeom>
        </p:spPr>
      </p:pic>
      <p:sp>
        <p:nvSpPr>
          <p:cNvPr id="13" name="Metin kutusu 12">
            <a:extLst>
              <a:ext uri="{FF2B5EF4-FFF2-40B4-BE49-F238E27FC236}">
                <a16:creationId xmlns:a16="http://schemas.microsoft.com/office/drawing/2014/main" id="{4BEAF91D-8138-4934-8142-CA3CE3909B24}"/>
              </a:ext>
            </a:extLst>
          </p:cNvPr>
          <p:cNvSpPr txBox="1"/>
          <p:nvPr/>
        </p:nvSpPr>
        <p:spPr>
          <a:xfrm>
            <a:off x="621151" y="2647696"/>
            <a:ext cx="2373266" cy="369332"/>
          </a:xfrm>
          <a:prstGeom prst="rect">
            <a:avLst/>
          </a:prstGeom>
          <a:noFill/>
        </p:spPr>
        <p:txBody>
          <a:bodyPr wrap="square" rtlCol="0">
            <a:spAutoFit/>
          </a:bodyPr>
          <a:lstStyle/>
          <a:p>
            <a:r>
              <a:rPr lang="tr-TR" dirty="0" smtClean="0"/>
              <a:t>Instagram</a:t>
            </a:r>
            <a:endParaRPr lang="tr-TR" dirty="0"/>
          </a:p>
        </p:txBody>
      </p:sp>
      <p:pic>
        <p:nvPicPr>
          <p:cNvPr id="4" name="Resim 3"/>
          <p:cNvPicPr>
            <a:picLocks noChangeAspect="1"/>
          </p:cNvPicPr>
          <p:nvPr/>
        </p:nvPicPr>
        <p:blipFill rotWithShape="1">
          <a:blip r:embed="rId4"/>
          <a:srcRect l="7491" b="1421"/>
          <a:stretch/>
        </p:blipFill>
        <p:spPr>
          <a:xfrm>
            <a:off x="621151" y="3190502"/>
            <a:ext cx="5604250" cy="2699354"/>
          </a:xfrm>
          <a:prstGeom prst="rect">
            <a:avLst/>
          </a:prstGeom>
        </p:spPr>
      </p:pic>
      <p:sp>
        <p:nvSpPr>
          <p:cNvPr id="15" name="Metin kutusu 14">
            <a:extLst>
              <a:ext uri="{FF2B5EF4-FFF2-40B4-BE49-F238E27FC236}">
                <a16:creationId xmlns:a16="http://schemas.microsoft.com/office/drawing/2014/main" id="{F14EA77F-A463-43A3-881C-635F7B1139DC}"/>
              </a:ext>
            </a:extLst>
          </p:cNvPr>
          <p:cNvSpPr txBox="1"/>
          <p:nvPr/>
        </p:nvSpPr>
        <p:spPr>
          <a:xfrm>
            <a:off x="621151" y="5968750"/>
            <a:ext cx="2373266" cy="369332"/>
          </a:xfrm>
          <a:prstGeom prst="rect">
            <a:avLst/>
          </a:prstGeom>
          <a:noFill/>
        </p:spPr>
        <p:txBody>
          <a:bodyPr wrap="square" rtlCol="0">
            <a:spAutoFit/>
          </a:bodyPr>
          <a:lstStyle/>
          <a:p>
            <a:r>
              <a:rPr lang="tr-TR" dirty="0"/>
              <a:t>Facebook</a:t>
            </a:r>
          </a:p>
        </p:txBody>
      </p:sp>
      <p:pic>
        <p:nvPicPr>
          <p:cNvPr id="5" name="Resim 4"/>
          <p:cNvPicPr>
            <a:picLocks noChangeAspect="1"/>
          </p:cNvPicPr>
          <p:nvPr/>
        </p:nvPicPr>
        <p:blipFill>
          <a:blip r:embed="rId5"/>
          <a:stretch>
            <a:fillRect/>
          </a:stretch>
        </p:blipFill>
        <p:spPr>
          <a:xfrm>
            <a:off x="6310124" y="1248186"/>
            <a:ext cx="5595549" cy="3998069"/>
          </a:xfrm>
          <a:prstGeom prst="rect">
            <a:avLst/>
          </a:prstGeom>
        </p:spPr>
      </p:pic>
      <p:sp>
        <p:nvSpPr>
          <p:cNvPr id="3" name="Metin kutusu 2"/>
          <p:cNvSpPr txBox="1"/>
          <p:nvPr/>
        </p:nvSpPr>
        <p:spPr>
          <a:xfrm>
            <a:off x="0" y="310765"/>
            <a:ext cx="6797963" cy="400110"/>
          </a:xfrm>
          <a:prstGeom prst="rect">
            <a:avLst/>
          </a:prstGeom>
          <a:solidFill>
            <a:schemeClr val="bg1"/>
          </a:solidFill>
        </p:spPr>
        <p:txBody>
          <a:bodyPr wrap="square" rtlCol="0">
            <a:spAutoFit/>
          </a:bodyPr>
          <a:lstStyle/>
          <a:p>
            <a:r>
              <a:rPr lang="tr-TR" sz="2000" b="1" dirty="0" smtClean="0">
                <a:solidFill>
                  <a:schemeClr val="accent6">
                    <a:lumMod val="50000"/>
                  </a:schemeClr>
                </a:solidFill>
              </a:rPr>
              <a:t>SOSYAL MEDYA HESAPLARIMIZ GÜNCELLENDİ</a:t>
            </a:r>
            <a:endParaRPr lang="tr-TR" sz="2000" b="1" dirty="0">
              <a:solidFill>
                <a:schemeClr val="accent6">
                  <a:lumMod val="50000"/>
                </a:schemeClr>
              </a:solidFill>
            </a:endParaRPr>
          </a:p>
        </p:txBody>
      </p:sp>
    </p:spTree>
    <p:extLst>
      <p:ext uri="{BB962C8B-B14F-4D97-AF65-F5344CB8AC3E}">
        <p14:creationId xmlns:p14="http://schemas.microsoft.com/office/powerpoint/2010/main" val="364065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
        <p:nvSpPr>
          <p:cNvPr id="5" name="Metin kutusu 4"/>
          <p:cNvSpPr txBox="1"/>
          <p:nvPr/>
        </p:nvSpPr>
        <p:spPr>
          <a:xfrm>
            <a:off x="757382" y="1624016"/>
            <a:ext cx="10640291" cy="3908762"/>
          </a:xfrm>
          <a:prstGeom prst="rect">
            <a:avLst/>
          </a:prstGeom>
          <a:noFill/>
        </p:spPr>
        <p:txBody>
          <a:bodyPr wrap="square" rtlCol="0">
            <a:spAutoFit/>
          </a:bodyPr>
          <a:lstStyle/>
          <a:p>
            <a:pPr algn="ctr"/>
            <a:r>
              <a:rPr lang="tr-TR" sz="3600" b="1" i="1" dirty="0" smtClean="0">
                <a:latin typeface="Book Antiqua" panose="02040602050305030304" pitchFamily="18" charset="0"/>
              </a:rPr>
              <a:t>BÖLÜMÜN İHTİYAÇLARI ÇERÇEVESİNDE İLGİLİ ALANLARDA</a:t>
            </a:r>
          </a:p>
          <a:p>
            <a:pPr algn="ctr"/>
            <a:r>
              <a:rPr lang="tr-TR" sz="3600" b="1" i="1" dirty="0" smtClean="0">
                <a:latin typeface="Book Antiqua" panose="02040602050305030304" pitchFamily="18" charset="0"/>
              </a:rPr>
              <a:t> İÇ VE DIŞ PAYDAŞLARIMIZ, </a:t>
            </a:r>
          </a:p>
          <a:p>
            <a:pPr algn="ctr"/>
            <a:r>
              <a:rPr lang="tr-TR" sz="3600" b="1" i="1" dirty="0" smtClean="0">
                <a:latin typeface="Book Antiqua" panose="02040602050305030304" pitchFamily="18" charset="0"/>
              </a:rPr>
              <a:t>DANIŞMA KURULLARIMIZ İLE GÖRÜŞÜLEREK TEKRAR YENİLİKLER YAPILABİLİR </a:t>
            </a:r>
            <a:r>
              <a:rPr lang="tr-TR" sz="3600" b="1" i="1" dirty="0" smtClean="0">
                <a:latin typeface="Book Antiqua" panose="02040602050305030304" pitchFamily="18" charset="0"/>
                <a:sym typeface="Wingdings" panose="05000000000000000000" pitchFamily="2" charset="2"/>
              </a:rPr>
              <a:t></a:t>
            </a:r>
            <a:endParaRPr lang="tr-TR" sz="3600" b="1" dirty="0">
              <a:latin typeface="Book Antiqua" panose="02040602050305030304" pitchFamily="18" charset="0"/>
            </a:endParaRPr>
          </a:p>
          <a:p>
            <a:pPr algn="ctr"/>
            <a:endParaRPr lang="tr-TR" sz="3200" b="1" i="1" dirty="0">
              <a:solidFill>
                <a:schemeClr val="accent1">
                  <a:lumMod val="60000"/>
                  <a:lumOff val="40000"/>
                </a:schemeClr>
              </a:solidFill>
              <a:latin typeface="Bookman Old Style" panose="02050604050505020204" pitchFamily="18" charset="0"/>
            </a:endParaRPr>
          </a:p>
        </p:txBody>
      </p:sp>
    </p:spTree>
    <p:extLst>
      <p:ext uri="{BB962C8B-B14F-4D97-AF65-F5344CB8AC3E}">
        <p14:creationId xmlns:p14="http://schemas.microsoft.com/office/powerpoint/2010/main" val="356779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r>
              <a:rPr lang="tr-TR"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E44A0E9B-A509-4D68-95F3-DB486B28B150}"/>
              </a:ext>
            </a:extLst>
          </p:cNvPr>
          <p:cNvSpPr/>
          <p:nvPr/>
        </p:nvSpPr>
        <p:spPr>
          <a:xfrm>
            <a:off x="0" y="-3747"/>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    </a:t>
            </a:r>
            <a:r>
              <a:rPr lang="tr-TR" sz="2400" b="1" dirty="0" smtClean="0">
                <a:solidFill>
                  <a:schemeClr val="tx1"/>
                </a:solidFill>
              </a:rPr>
              <a:t>                                                                                              </a:t>
            </a:r>
            <a:endParaRPr lang="tr-TR" sz="2400" b="1" u="sng" dirty="0">
              <a:solidFill>
                <a:schemeClr val="tx1"/>
              </a:solidFill>
            </a:endParaRPr>
          </a:p>
        </p:txBody>
      </p:sp>
      <p:pic>
        <p:nvPicPr>
          <p:cNvPr id="9" name="Resim 8">
            <a:extLst>
              <a:ext uri="{FF2B5EF4-FFF2-40B4-BE49-F238E27FC236}">
                <a16:creationId xmlns:a16="http://schemas.microsoft.com/office/drawing/2014/main" id="{F2422F73-22A1-4028-B809-98A11E22E7C8}"/>
              </a:ext>
            </a:extLst>
          </p:cNvPr>
          <p:cNvPicPr>
            <a:picLocks noChangeAspect="1"/>
          </p:cNvPicPr>
          <p:nvPr/>
        </p:nvPicPr>
        <p:blipFill>
          <a:blip r:embed="rId2"/>
          <a:stretch>
            <a:fillRect/>
          </a:stretch>
        </p:blipFill>
        <p:spPr>
          <a:xfrm>
            <a:off x="11309455" y="95869"/>
            <a:ext cx="802672" cy="829903"/>
          </a:xfrm>
          <a:prstGeom prst="rect">
            <a:avLst/>
          </a:prstGeom>
        </p:spPr>
      </p:pic>
      <p:sp>
        <p:nvSpPr>
          <p:cNvPr id="3" name="Dikdörtgen 2"/>
          <p:cNvSpPr/>
          <p:nvPr/>
        </p:nvSpPr>
        <p:spPr>
          <a:xfrm>
            <a:off x="-1" y="172106"/>
            <a:ext cx="10565705" cy="707886"/>
          </a:xfrm>
          <a:prstGeom prst="rect">
            <a:avLst/>
          </a:prstGeom>
          <a:solidFill>
            <a:schemeClr val="bg1"/>
          </a:solidFill>
        </p:spPr>
        <p:txBody>
          <a:bodyPr wrap="square">
            <a:spAutoFit/>
          </a:bodyPr>
          <a:lstStyle/>
          <a:p>
            <a:r>
              <a:rPr lang="tr-TR" sz="2000" b="1" dirty="0" smtClean="0">
                <a:solidFill>
                  <a:schemeClr val="accent6">
                    <a:lumMod val="50000"/>
                  </a:schemeClr>
                </a:solidFill>
              </a:rPr>
              <a:t>ÜNİVERSİTEMİZİN VE FAKÜLTEMİZİN MİSYON-VİZYONUNA BAĞLI KALARAK BÖLÜM MİSYON-VİZYONUMUZ YENİLENDİ</a:t>
            </a:r>
            <a:endParaRPr lang="tr-TR" sz="2000" b="1" dirty="0">
              <a:solidFill>
                <a:schemeClr val="accent6">
                  <a:lumMod val="50000"/>
                </a:schemeClr>
              </a:solidFill>
            </a:endParaRPr>
          </a:p>
        </p:txBody>
      </p:sp>
      <p:sp>
        <p:nvSpPr>
          <p:cNvPr id="4" name="5-Nokta Yıldız 3"/>
          <p:cNvSpPr/>
          <p:nvPr/>
        </p:nvSpPr>
        <p:spPr>
          <a:xfrm>
            <a:off x="415636" y="1130805"/>
            <a:ext cx="1689068" cy="112276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YENİ</a:t>
            </a:r>
            <a:endParaRPr lang="tr-TR" sz="1400" b="1" dirty="0">
              <a:solidFill>
                <a:schemeClr val="tx1"/>
              </a:solidFill>
            </a:endParaRPr>
          </a:p>
        </p:txBody>
      </p:sp>
      <p:sp>
        <p:nvSpPr>
          <p:cNvPr id="10" name="Metin kutusu 9">
            <a:extLst>
              <a:ext uri="{FF2B5EF4-FFF2-40B4-BE49-F238E27FC236}">
                <a16:creationId xmlns:a16="http://schemas.microsoft.com/office/drawing/2014/main" id="{1860DE17-A2C6-4BB1-979F-D32963DD33E8}"/>
              </a:ext>
            </a:extLst>
          </p:cNvPr>
          <p:cNvSpPr txBox="1"/>
          <p:nvPr/>
        </p:nvSpPr>
        <p:spPr>
          <a:xfrm>
            <a:off x="1260170" y="2150134"/>
            <a:ext cx="10067827" cy="3970318"/>
          </a:xfrm>
          <a:prstGeom prst="rect">
            <a:avLst/>
          </a:prstGeom>
          <a:noFill/>
        </p:spPr>
        <p:txBody>
          <a:bodyPr wrap="square">
            <a:spAutoFit/>
          </a:bodyPr>
          <a:lstStyle/>
          <a:p>
            <a:pPr algn="just"/>
            <a:r>
              <a:rPr lang="tr-TR" b="1" i="0" dirty="0" smtClean="0">
                <a:effectLst/>
                <a:latin typeface="+mj-lt"/>
              </a:rPr>
              <a:t>MİSYONUMUZ</a:t>
            </a:r>
            <a:endParaRPr lang="tr-TR" b="1" dirty="0" smtClean="0">
              <a:latin typeface="+mj-lt"/>
            </a:endParaRPr>
          </a:p>
          <a:p>
            <a:pPr algn="just"/>
            <a:r>
              <a:rPr lang="tr-TR" dirty="0" smtClean="0"/>
              <a:t>Rekreasyon </a:t>
            </a:r>
            <a:r>
              <a:rPr lang="tr-TR" dirty="0"/>
              <a:t>alanında küresel anlamda sosyal, bilimsel ve kültürel gelişmeleri takip edebilen, evrensel bilgiyi ve yetkinliklerini beceri ile sentezleyip uygulayabilen, toplumun sağlıklı yaşam bilincinin oluşturulmasında serbest zamanı etkili ve verimli kullanabilme alışkanlığının kazanılmasına öncülük edebilen ve analitik düşünen çağdaş rekreasyon uzmanları yetiştirmektir.</a:t>
            </a:r>
            <a:endParaRPr lang="tr-TR" b="1" i="0" dirty="0">
              <a:solidFill>
                <a:srgbClr val="FF0000"/>
              </a:solidFill>
              <a:effectLst/>
              <a:latin typeface="+mj-lt"/>
            </a:endParaRPr>
          </a:p>
          <a:p>
            <a:pPr algn="just"/>
            <a:endParaRPr lang="tr-TR" dirty="0" smtClean="0">
              <a:solidFill>
                <a:srgbClr val="FF0000"/>
              </a:solidFill>
              <a:latin typeface="+mj-lt"/>
            </a:endParaRPr>
          </a:p>
          <a:p>
            <a:pPr algn="just"/>
            <a:endParaRPr lang="tr-TR" dirty="0">
              <a:solidFill>
                <a:srgbClr val="FF0000"/>
              </a:solidFill>
              <a:latin typeface="+mj-lt"/>
            </a:endParaRPr>
          </a:p>
          <a:p>
            <a:pPr algn="just"/>
            <a:r>
              <a:rPr lang="tr-TR" b="1" dirty="0" smtClean="0">
                <a:latin typeface="+mj-lt"/>
              </a:rPr>
              <a:t>VİZYONUMUZ</a:t>
            </a:r>
          </a:p>
          <a:p>
            <a:pPr algn="just"/>
            <a:r>
              <a:rPr lang="tr-TR" dirty="0"/>
              <a:t>Topluma serbest zamanı nitelikli değerlendirebilme farkındalığını aşılayabilen; rekreasyon uzmanlık alanlarında ihtiyaç analizi, planlama, yürütme, liderlik etme ve çözüm üretme becerilerini sahaya yansıtabilen; en az bir sportif branşı uygulayabilme, aktarabilme ve yönetebilme yetkinliğinde; alana özgü ihtiyaçları bilimsel gelişim ve dönüşüm çerçevesinde </a:t>
            </a:r>
            <a:r>
              <a:rPr lang="tr-TR" dirty="0" err="1"/>
              <a:t>yordayarak</a:t>
            </a:r>
            <a:r>
              <a:rPr lang="tr-TR" dirty="0"/>
              <a:t> kendini sürekli yenileyebilme yeterliliğine sahip rekreasyon uzmanları yetiştiren bir bölüm olmaktır</a:t>
            </a:r>
            <a:r>
              <a:rPr lang="tr-TR" dirty="0" smtClean="0"/>
              <a:t>.</a:t>
            </a:r>
          </a:p>
          <a:p>
            <a:pPr algn="just"/>
            <a:endParaRPr lang="tr-TR" b="1" i="0" dirty="0">
              <a:solidFill>
                <a:srgbClr val="FF0000"/>
              </a:solidFill>
              <a:effectLst/>
              <a:latin typeface="+mj-lt"/>
            </a:endParaRPr>
          </a:p>
        </p:txBody>
      </p:sp>
      <p:sp>
        <p:nvSpPr>
          <p:cNvPr id="5" name="Dikdörtgen 4"/>
          <p:cNvSpPr/>
          <p:nvPr/>
        </p:nvSpPr>
        <p:spPr>
          <a:xfrm>
            <a:off x="9400048" y="6483400"/>
            <a:ext cx="2608406"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BÖLÜM HAKKINDA</a:t>
            </a:r>
          </a:p>
        </p:txBody>
      </p:sp>
    </p:spTree>
    <p:extLst>
      <p:ext uri="{BB962C8B-B14F-4D97-AF65-F5344CB8AC3E}">
        <p14:creationId xmlns:p14="http://schemas.microsoft.com/office/powerpoint/2010/main" val="65174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CCE9E9A-7DB9-406E-AE77-1CDD12524D3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76D9B4FE-0F19-46B5-8B2D-98719AF2AF10}"/>
              </a:ext>
            </a:extLst>
          </p:cNvPr>
          <p:cNvPicPr>
            <a:picLocks noChangeAspect="1"/>
          </p:cNvPicPr>
          <p:nvPr/>
        </p:nvPicPr>
        <p:blipFill>
          <a:blip r:embed="rId2"/>
          <a:stretch>
            <a:fillRect/>
          </a:stretch>
        </p:blipFill>
        <p:spPr>
          <a:xfrm>
            <a:off x="11309455" y="95869"/>
            <a:ext cx="802672" cy="829903"/>
          </a:xfrm>
          <a:prstGeom prst="rect">
            <a:avLst/>
          </a:prstGeom>
        </p:spPr>
      </p:pic>
      <p:sp>
        <p:nvSpPr>
          <p:cNvPr id="9" name="Metin kutusu 8">
            <a:extLst>
              <a:ext uri="{FF2B5EF4-FFF2-40B4-BE49-F238E27FC236}">
                <a16:creationId xmlns:a16="http://schemas.microsoft.com/office/drawing/2014/main" id="{074740C6-0F3C-4C52-80B5-8EC56A7A8EAB}"/>
              </a:ext>
            </a:extLst>
          </p:cNvPr>
          <p:cNvSpPr txBox="1"/>
          <p:nvPr/>
        </p:nvSpPr>
        <p:spPr>
          <a:xfrm>
            <a:off x="1494070" y="279987"/>
            <a:ext cx="7021856" cy="461665"/>
          </a:xfrm>
          <a:prstGeom prst="rect">
            <a:avLst/>
          </a:prstGeom>
          <a:noFill/>
        </p:spPr>
        <p:txBody>
          <a:bodyPr wrap="square">
            <a:spAutoFit/>
          </a:bodyPr>
          <a:lstStyle/>
          <a:p>
            <a:pPr algn="ctr"/>
            <a:r>
              <a:rPr lang="tr-TR" sz="2400" b="1" dirty="0">
                <a:solidFill>
                  <a:schemeClr val="tx1"/>
                </a:solidFill>
                <a:latin typeface="Times New Roman" panose="02020603050405020304" pitchFamily="18" charset="0"/>
                <a:cs typeface="Times New Roman" panose="02020603050405020304" pitchFamily="18" charset="0"/>
              </a:rPr>
              <a:t>MEVCUT ÖĞRETİM </a:t>
            </a:r>
            <a:r>
              <a:rPr lang="tr-TR" sz="2400" b="1" dirty="0" smtClean="0">
                <a:latin typeface="Times New Roman" panose="02020603050405020304" pitchFamily="18" charset="0"/>
                <a:cs typeface="Times New Roman" panose="02020603050405020304" pitchFamily="18" charset="0"/>
              </a:rPr>
              <a:t>ELEMANI</a:t>
            </a:r>
            <a:r>
              <a:rPr lang="tr-TR" sz="2400" b="1" dirty="0" smtClean="0">
                <a:solidFill>
                  <a:schemeClr val="tx1"/>
                </a:solidFill>
                <a:latin typeface="Times New Roman" panose="02020603050405020304" pitchFamily="18" charset="0"/>
                <a:cs typeface="Times New Roman" panose="02020603050405020304" pitchFamily="18" charset="0"/>
              </a:rPr>
              <a:t> </a:t>
            </a:r>
            <a:r>
              <a:rPr lang="tr-TR" sz="2400" b="1" dirty="0">
                <a:solidFill>
                  <a:schemeClr val="tx1"/>
                </a:solidFill>
                <a:latin typeface="Times New Roman" panose="02020603050405020304" pitchFamily="18" charset="0"/>
                <a:cs typeface="Times New Roman" panose="02020603050405020304" pitchFamily="18" charset="0"/>
              </a:rPr>
              <a:t>SAYILARIMIZ</a:t>
            </a:r>
          </a:p>
        </p:txBody>
      </p:sp>
      <p:pic>
        <p:nvPicPr>
          <p:cNvPr id="2" name="Resim 1"/>
          <p:cNvPicPr>
            <a:picLocks noChangeAspect="1"/>
          </p:cNvPicPr>
          <p:nvPr/>
        </p:nvPicPr>
        <p:blipFill>
          <a:blip r:embed="rId3"/>
          <a:stretch>
            <a:fillRect/>
          </a:stretch>
        </p:blipFill>
        <p:spPr>
          <a:xfrm>
            <a:off x="604775" y="1043693"/>
            <a:ext cx="8428388" cy="4964178"/>
          </a:xfrm>
          <a:prstGeom prst="rect">
            <a:avLst/>
          </a:prstGeom>
        </p:spPr>
      </p:pic>
      <p:sp>
        <p:nvSpPr>
          <p:cNvPr id="8" name="Dikey Kaydırma 7"/>
          <p:cNvSpPr/>
          <p:nvPr/>
        </p:nvSpPr>
        <p:spPr>
          <a:xfrm>
            <a:off x="9033163" y="1394691"/>
            <a:ext cx="1930400" cy="374996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3 </a:t>
            </a:r>
            <a:r>
              <a:rPr lang="tr-TR" dirty="0" smtClean="0"/>
              <a:t>PROFESÖR</a:t>
            </a:r>
          </a:p>
          <a:p>
            <a:pPr algn="ctr"/>
            <a:endParaRPr lang="tr-TR" dirty="0"/>
          </a:p>
          <a:p>
            <a:pPr algn="ctr"/>
            <a:r>
              <a:rPr lang="tr-TR" b="1" dirty="0" smtClean="0"/>
              <a:t>1 </a:t>
            </a:r>
          </a:p>
          <a:p>
            <a:pPr algn="ctr"/>
            <a:r>
              <a:rPr lang="tr-TR" dirty="0" smtClean="0"/>
              <a:t>DOÇENT</a:t>
            </a:r>
          </a:p>
          <a:p>
            <a:pPr algn="ctr"/>
            <a:endParaRPr lang="tr-TR" dirty="0"/>
          </a:p>
          <a:p>
            <a:pPr algn="ctr"/>
            <a:r>
              <a:rPr lang="tr-TR" b="1" dirty="0" smtClean="0"/>
              <a:t>2 </a:t>
            </a:r>
          </a:p>
          <a:p>
            <a:pPr algn="ctr"/>
            <a:r>
              <a:rPr lang="tr-TR" dirty="0" smtClean="0"/>
              <a:t>DR. ÖĞR. ÜYESİ</a:t>
            </a:r>
            <a:endParaRPr lang="tr-TR" dirty="0"/>
          </a:p>
        </p:txBody>
      </p:sp>
      <p:sp>
        <p:nvSpPr>
          <p:cNvPr id="7" name="Dikdörtgen 6"/>
          <p:cNvSpPr/>
          <p:nvPr/>
        </p:nvSpPr>
        <p:spPr>
          <a:xfrm>
            <a:off x="5929745" y="5933980"/>
            <a:ext cx="2384044" cy="369332"/>
          </a:xfrm>
          <a:prstGeom prst="rect">
            <a:avLst/>
          </a:prstGeom>
        </p:spPr>
        <p:txBody>
          <a:bodyPr wrap="square">
            <a:spAutoFit/>
          </a:bodyPr>
          <a:lstStyle/>
          <a:p>
            <a:pPr algn="r"/>
            <a:r>
              <a:rPr lang="tr-TR" b="1" dirty="0" smtClean="0">
                <a:solidFill>
                  <a:schemeClr val="accent6">
                    <a:lumMod val="50000"/>
                  </a:schemeClr>
                </a:solidFill>
              </a:rPr>
              <a:t>Ünvanda yükseldi</a:t>
            </a:r>
            <a:endParaRPr lang="tr-TR" b="1" dirty="0">
              <a:solidFill>
                <a:schemeClr val="accent6">
                  <a:lumMod val="50000"/>
                </a:schemeClr>
              </a:solidFill>
            </a:endParaRPr>
          </a:p>
        </p:txBody>
      </p:sp>
      <p:sp>
        <p:nvSpPr>
          <p:cNvPr id="10" name="Yukarı Ok 9"/>
          <p:cNvSpPr/>
          <p:nvPr/>
        </p:nvSpPr>
        <p:spPr>
          <a:xfrm>
            <a:off x="7004580" y="5144654"/>
            <a:ext cx="618836" cy="708668"/>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000" y1="49615" x2="40000" y2="49615"/>
                        <a14:foregroundMark x1="49444" y1="15769" x2="49444" y2="15769"/>
                        <a14:foregroundMark x1="60000" y1="43077" x2="60000" y2="43077"/>
                      </a14:backgroundRemoval>
                    </a14:imgEffect>
                  </a14:imgLayer>
                </a14:imgProps>
              </a:ext>
              <a:ext uri="{28A0092B-C50C-407E-A947-70E740481C1C}">
                <a14:useLocalDpi xmlns:a14="http://schemas.microsoft.com/office/drawing/2010/main" val="0"/>
              </a:ext>
            </a:extLst>
          </a:blip>
          <a:stretch>
            <a:fillRect/>
          </a:stretch>
        </p:blipFill>
        <p:spPr>
          <a:xfrm>
            <a:off x="7313998" y="5635369"/>
            <a:ext cx="2679657" cy="774123"/>
          </a:xfrm>
          <a:prstGeom prst="rect">
            <a:avLst/>
          </a:prstGeom>
        </p:spPr>
      </p:pic>
      <p:sp>
        <p:nvSpPr>
          <p:cNvPr id="12" name="Dikdörtgen 11"/>
          <p:cNvSpPr/>
          <p:nvPr/>
        </p:nvSpPr>
        <p:spPr>
          <a:xfrm>
            <a:off x="9464612" y="6482873"/>
            <a:ext cx="2608406"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BÖLÜM HAKKINDA</a:t>
            </a:r>
          </a:p>
        </p:txBody>
      </p:sp>
    </p:spTree>
    <p:extLst>
      <p:ext uri="{BB962C8B-B14F-4D97-AF65-F5344CB8AC3E}">
        <p14:creationId xmlns:p14="http://schemas.microsoft.com/office/powerpoint/2010/main" val="1305058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CCE9E9A-7DB9-406E-AE77-1CDD12524D3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76D9B4FE-0F19-46B5-8B2D-98719AF2AF10}"/>
              </a:ext>
            </a:extLst>
          </p:cNvPr>
          <p:cNvPicPr>
            <a:picLocks noChangeAspect="1"/>
          </p:cNvPicPr>
          <p:nvPr/>
        </p:nvPicPr>
        <p:blipFill>
          <a:blip r:embed="rId2"/>
          <a:stretch>
            <a:fillRect/>
          </a:stretch>
        </p:blipFill>
        <p:spPr>
          <a:xfrm>
            <a:off x="11309455" y="95869"/>
            <a:ext cx="802672" cy="829903"/>
          </a:xfrm>
          <a:prstGeom prst="rect">
            <a:avLst/>
          </a:prstGeom>
        </p:spPr>
      </p:pic>
      <p:sp>
        <p:nvSpPr>
          <p:cNvPr id="9" name="Metin kutusu 8">
            <a:extLst>
              <a:ext uri="{FF2B5EF4-FFF2-40B4-BE49-F238E27FC236}">
                <a16:creationId xmlns:a16="http://schemas.microsoft.com/office/drawing/2014/main" id="{074740C6-0F3C-4C52-80B5-8EC56A7A8EAB}"/>
              </a:ext>
            </a:extLst>
          </p:cNvPr>
          <p:cNvSpPr txBox="1"/>
          <p:nvPr/>
        </p:nvSpPr>
        <p:spPr>
          <a:xfrm>
            <a:off x="1266773" y="279987"/>
            <a:ext cx="7138318" cy="461665"/>
          </a:xfrm>
          <a:prstGeom prst="rect">
            <a:avLst/>
          </a:prstGeom>
          <a:noFill/>
        </p:spPr>
        <p:txBody>
          <a:bodyPr wrap="square">
            <a:spAutoFit/>
          </a:bodyPr>
          <a:lstStyle/>
          <a:p>
            <a:pPr algn="ctr"/>
            <a:r>
              <a:rPr lang="tr-TR" sz="2400" b="1" dirty="0">
                <a:solidFill>
                  <a:schemeClr val="tx1"/>
                </a:solidFill>
                <a:latin typeface="Times New Roman" panose="02020603050405020304" pitchFamily="18" charset="0"/>
                <a:cs typeface="Times New Roman" panose="02020603050405020304" pitchFamily="18" charset="0"/>
              </a:rPr>
              <a:t>MEVCUT ÖĞRETİM </a:t>
            </a:r>
            <a:r>
              <a:rPr lang="tr-TR" sz="2400" b="1" dirty="0" smtClean="0">
                <a:latin typeface="Times New Roman" panose="02020603050405020304" pitchFamily="18" charset="0"/>
                <a:cs typeface="Times New Roman" panose="02020603050405020304" pitchFamily="18" charset="0"/>
              </a:rPr>
              <a:t>ELEMANI</a:t>
            </a:r>
            <a:r>
              <a:rPr lang="tr-TR" sz="2400" b="1" dirty="0" smtClean="0">
                <a:solidFill>
                  <a:schemeClr val="tx1"/>
                </a:solidFill>
                <a:latin typeface="Times New Roman" panose="02020603050405020304" pitchFamily="18" charset="0"/>
                <a:cs typeface="Times New Roman" panose="02020603050405020304" pitchFamily="18" charset="0"/>
              </a:rPr>
              <a:t> </a:t>
            </a:r>
            <a:r>
              <a:rPr lang="tr-TR" sz="2400" b="1" dirty="0">
                <a:solidFill>
                  <a:schemeClr val="tx1"/>
                </a:solidFill>
                <a:latin typeface="Times New Roman" panose="02020603050405020304" pitchFamily="18" charset="0"/>
                <a:cs typeface="Times New Roman" panose="02020603050405020304" pitchFamily="18" charset="0"/>
              </a:rPr>
              <a:t>SAYILARIMIZ</a:t>
            </a:r>
          </a:p>
        </p:txBody>
      </p:sp>
      <p:sp>
        <p:nvSpPr>
          <p:cNvPr id="8" name="Dikey Kaydırma 7"/>
          <p:cNvSpPr/>
          <p:nvPr/>
        </p:nvSpPr>
        <p:spPr>
          <a:xfrm>
            <a:off x="9310254" y="1634837"/>
            <a:ext cx="2161310" cy="374996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3 </a:t>
            </a:r>
          </a:p>
          <a:p>
            <a:pPr algn="ctr"/>
            <a:r>
              <a:rPr lang="tr-TR" dirty="0" smtClean="0"/>
              <a:t>ÖĞR.GÖR.</a:t>
            </a:r>
          </a:p>
          <a:p>
            <a:pPr algn="ctr"/>
            <a:endParaRPr lang="tr-TR" dirty="0"/>
          </a:p>
          <a:p>
            <a:pPr algn="ctr"/>
            <a:r>
              <a:rPr lang="tr-TR" b="1" dirty="0" smtClean="0"/>
              <a:t>1 </a:t>
            </a:r>
          </a:p>
          <a:p>
            <a:pPr algn="ctr"/>
            <a:r>
              <a:rPr lang="tr-TR" dirty="0" smtClean="0"/>
              <a:t>ARŞ.GÖR.DR.</a:t>
            </a:r>
          </a:p>
          <a:p>
            <a:pPr algn="ctr"/>
            <a:endParaRPr lang="tr-TR" dirty="0"/>
          </a:p>
          <a:p>
            <a:pPr algn="ctr"/>
            <a:r>
              <a:rPr lang="tr-TR" b="1" dirty="0" smtClean="0"/>
              <a:t>2 </a:t>
            </a:r>
          </a:p>
          <a:p>
            <a:pPr algn="ctr"/>
            <a:r>
              <a:rPr lang="tr-TR" dirty="0" smtClean="0"/>
              <a:t>ARŞ. GÖR.</a:t>
            </a:r>
            <a:endParaRPr lang="tr-TR" dirty="0"/>
          </a:p>
        </p:txBody>
      </p:sp>
      <p:pic>
        <p:nvPicPr>
          <p:cNvPr id="3" name="Resim 2"/>
          <p:cNvPicPr>
            <a:picLocks noChangeAspect="1"/>
          </p:cNvPicPr>
          <p:nvPr/>
        </p:nvPicPr>
        <p:blipFill rotWithShape="1">
          <a:blip r:embed="rId3"/>
          <a:srcRect b="55741"/>
          <a:stretch/>
        </p:blipFill>
        <p:spPr>
          <a:xfrm>
            <a:off x="891694" y="1309121"/>
            <a:ext cx="7513397" cy="2200698"/>
          </a:xfrm>
          <a:prstGeom prst="rect">
            <a:avLst/>
          </a:prstGeom>
        </p:spPr>
      </p:pic>
      <p:pic>
        <p:nvPicPr>
          <p:cNvPr id="6" name="Resim 5"/>
          <p:cNvPicPr>
            <a:picLocks noChangeAspect="1"/>
          </p:cNvPicPr>
          <p:nvPr/>
        </p:nvPicPr>
        <p:blipFill>
          <a:blip r:embed="rId4"/>
          <a:stretch>
            <a:fillRect/>
          </a:stretch>
        </p:blipFill>
        <p:spPr>
          <a:xfrm>
            <a:off x="891693" y="3482108"/>
            <a:ext cx="7670415" cy="2707591"/>
          </a:xfrm>
          <a:prstGeom prst="rect">
            <a:avLst/>
          </a:prstGeom>
        </p:spPr>
      </p:pic>
      <p:pic>
        <p:nvPicPr>
          <p:cNvPr id="2" name="Resim 1"/>
          <p:cNvPicPr>
            <a:picLocks noChangeAspect="1"/>
          </p:cNvPicPr>
          <p:nvPr/>
        </p:nvPicPr>
        <p:blipFill>
          <a:blip r:embed="rId5">
            <a:extLst>
              <a:ext uri="{BEBA8EAE-BF5A-486C-A8C5-ECC9F3942E4B}">
                <a14:imgProps xmlns:a14="http://schemas.microsoft.com/office/drawing/2010/main">
                  <a14:imgLayer r:embed="rId6">
                    <a14:imgEffect>
                      <a14:backgroundRemoval t="0" b="100000" l="1154" r="100000">
                        <a14:foregroundMark x1="30000" y1="44231" x2="30000" y2="44231"/>
                        <a14:foregroundMark x1="25769" y1="43462" x2="25769" y2="43462"/>
                        <a14:foregroundMark x1="19231" y1="43462" x2="19231" y2="43462"/>
                        <a14:foregroundMark x1="15769" y1="42692" x2="15769" y2="42692"/>
                        <a14:foregroundMark x1="6154" y1="43462" x2="6154" y2="43462"/>
                        <a14:foregroundMark x1="51154" y1="20000" x2="51154" y2="20000"/>
                        <a14:foregroundMark x1="41154" y1="28462" x2="41154" y2="28462"/>
                        <a14:foregroundMark x1="33077" y1="34231" x2="33077" y2="34231"/>
                        <a14:foregroundMark x1="34231" y1="14615" x2="34231" y2="14615"/>
                        <a14:foregroundMark x1="66154" y1="15385" x2="66154" y2="15385"/>
                        <a14:foregroundMark x1="76154" y1="29231" x2="76154" y2="29231"/>
                        <a14:foregroundMark x1="94615" y1="43462" x2="94615" y2="43462"/>
                        <a14:foregroundMark x1="78077" y1="60769" x2="78077" y2="60769"/>
                        <a14:foregroundMark x1="65000" y1="72692" x2="65000" y2="72692"/>
                        <a14:foregroundMark x1="50385" y1="95385" x2="50385" y2="95385"/>
                        <a14:foregroundMark x1="37308" y1="70000" x2="37308" y2="70000"/>
                        <a14:foregroundMark x1="26154" y1="57308" x2="26154" y2="57308"/>
                      </a14:backgroundRemoval>
                    </a14:imgEffect>
                  </a14:imgLayer>
                </a14:imgProps>
              </a:ext>
              <a:ext uri="{28A0092B-C50C-407E-A947-70E740481C1C}">
                <a14:useLocalDpi xmlns:a14="http://schemas.microsoft.com/office/drawing/2010/main" val="0"/>
              </a:ext>
            </a:extLst>
          </a:blip>
          <a:stretch>
            <a:fillRect/>
          </a:stretch>
        </p:blipFill>
        <p:spPr>
          <a:xfrm flipV="1">
            <a:off x="5456040" y="5853725"/>
            <a:ext cx="768747" cy="768747"/>
          </a:xfrm>
          <a:prstGeom prst="rect">
            <a:avLst/>
          </a:prstGeom>
        </p:spPr>
      </p:pic>
      <p:sp>
        <p:nvSpPr>
          <p:cNvPr id="13" name="Dikdörtgen 12"/>
          <p:cNvSpPr/>
          <p:nvPr/>
        </p:nvSpPr>
        <p:spPr>
          <a:xfrm>
            <a:off x="3456370" y="6084196"/>
            <a:ext cx="2384044" cy="369332"/>
          </a:xfrm>
          <a:prstGeom prst="rect">
            <a:avLst/>
          </a:prstGeom>
        </p:spPr>
        <p:txBody>
          <a:bodyPr wrap="square">
            <a:spAutoFit/>
          </a:bodyPr>
          <a:lstStyle/>
          <a:p>
            <a:pPr algn="ctr"/>
            <a:r>
              <a:rPr lang="tr-TR" b="1" dirty="0" smtClean="0">
                <a:solidFill>
                  <a:schemeClr val="accent6">
                    <a:lumMod val="50000"/>
                  </a:schemeClr>
                </a:solidFill>
              </a:rPr>
              <a:t>Aramıza Katıldı </a:t>
            </a:r>
            <a:endParaRPr lang="tr-TR" b="1" dirty="0">
              <a:solidFill>
                <a:schemeClr val="accent6">
                  <a:lumMod val="50000"/>
                </a:schemeClr>
              </a:solidFill>
            </a:endParaRPr>
          </a:p>
        </p:txBody>
      </p:sp>
      <p:sp>
        <p:nvSpPr>
          <p:cNvPr id="14" name="Yukarı Ok 13"/>
          <p:cNvSpPr/>
          <p:nvPr/>
        </p:nvSpPr>
        <p:spPr>
          <a:xfrm>
            <a:off x="4338974" y="5353721"/>
            <a:ext cx="618836" cy="708668"/>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9400048" y="6483400"/>
            <a:ext cx="2608406"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BÖLÜM HAKKINDA</a:t>
            </a:r>
          </a:p>
        </p:txBody>
      </p:sp>
    </p:spTree>
    <p:extLst>
      <p:ext uri="{BB962C8B-B14F-4D97-AF65-F5344CB8AC3E}">
        <p14:creationId xmlns:p14="http://schemas.microsoft.com/office/powerpoint/2010/main" val="333610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796314340"/>
              </p:ext>
            </p:extLst>
          </p:nvPr>
        </p:nvGraphicFramePr>
        <p:xfrm>
          <a:off x="2411710" y="1800500"/>
          <a:ext cx="9234328" cy="2240102"/>
        </p:xfrm>
        <a:graphic>
          <a:graphicData uri="http://schemas.openxmlformats.org/drawingml/2006/table">
            <a:tbl>
              <a:tblPr firstRow="1" bandRow="1">
                <a:tableStyleId>{93296810-A885-4BE3-A3E7-6D5BEEA58F35}</a:tableStyleId>
              </a:tblPr>
              <a:tblGrid>
                <a:gridCol w="3175274">
                  <a:extLst>
                    <a:ext uri="{9D8B030D-6E8A-4147-A177-3AD203B41FA5}">
                      <a16:colId xmlns:a16="http://schemas.microsoft.com/office/drawing/2014/main" val="511061424"/>
                    </a:ext>
                  </a:extLst>
                </a:gridCol>
                <a:gridCol w="6059054">
                  <a:extLst>
                    <a:ext uri="{9D8B030D-6E8A-4147-A177-3AD203B41FA5}">
                      <a16:colId xmlns:a16="http://schemas.microsoft.com/office/drawing/2014/main" val="372498764"/>
                    </a:ext>
                  </a:extLst>
                </a:gridCol>
              </a:tblGrid>
              <a:tr h="655142">
                <a:tc>
                  <a:txBody>
                    <a:bodyPr/>
                    <a:lstStyle/>
                    <a:p>
                      <a:pPr algn="l"/>
                      <a:r>
                        <a:rPr lang="tr-TR" sz="2000" dirty="0"/>
                        <a:t>REKREASYON</a:t>
                      </a:r>
                      <a:endParaRPr lang="tr-TR" sz="2400" dirty="0"/>
                    </a:p>
                  </a:txBody>
                  <a:tcPr anchor="ctr"/>
                </a:tc>
                <a:tc>
                  <a:txBody>
                    <a:bodyPr/>
                    <a:lstStyle/>
                    <a:p>
                      <a:pPr algn="ctr"/>
                      <a:r>
                        <a:rPr lang="tr-TR" sz="2000" dirty="0"/>
                        <a:t>Toplam Öğrenci Sayısı</a:t>
                      </a:r>
                    </a:p>
                  </a:txBody>
                  <a:tcPr anchor="ctr"/>
                </a:tc>
                <a:extLst>
                  <a:ext uri="{0D108BD9-81ED-4DB2-BD59-A6C34878D82A}">
                    <a16:rowId xmlns:a16="http://schemas.microsoft.com/office/drawing/2014/main" val="1078859028"/>
                  </a:ext>
                </a:extLst>
              </a:tr>
              <a:tr h="370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Lisans</a:t>
                      </a:r>
                      <a:r>
                        <a:rPr lang="tr-TR" sz="2000" baseline="0" dirty="0"/>
                        <a:t> (1. Öğretim)</a:t>
                      </a:r>
                      <a:endParaRPr lang="en-US" sz="2000" b="0" dirty="0">
                        <a:solidFill>
                          <a:schemeClr val="tx1"/>
                        </a:solidFill>
                        <a:latin typeface="+mn-lt"/>
                        <a:cs typeface="Times New Roman" panose="02020603050405020304" pitchFamily="18" charset="0"/>
                      </a:endParaRPr>
                    </a:p>
                  </a:txBody>
                  <a:tcPr/>
                </a:tc>
                <a:tc>
                  <a:txBody>
                    <a:bodyPr/>
                    <a:lstStyle/>
                    <a:p>
                      <a:pPr algn="ctr"/>
                      <a:r>
                        <a:rPr lang="tr-TR" sz="2000" dirty="0" smtClean="0">
                          <a:solidFill>
                            <a:schemeClr val="tx1"/>
                          </a:solidFill>
                        </a:rPr>
                        <a:t>285</a:t>
                      </a:r>
                      <a:endParaRPr lang="tr-TR" sz="2000" b="0" dirty="0">
                        <a:solidFill>
                          <a:schemeClr val="tx1"/>
                        </a:solidFill>
                        <a:latin typeface="+mn-lt"/>
                      </a:endParaRPr>
                    </a:p>
                  </a:txBody>
                  <a:tcPr/>
                </a:tc>
                <a:extLst>
                  <a:ext uri="{0D108BD9-81ED-4DB2-BD59-A6C34878D82A}">
                    <a16:rowId xmlns:a16="http://schemas.microsoft.com/office/drawing/2014/main" val="2113793064"/>
                  </a:ext>
                </a:extLst>
              </a:tr>
              <a:tr h="370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t>Lisans</a:t>
                      </a:r>
                      <a:r>
                        <a:rPr lang="tr-TR" sz="2000" baseline="0" dirty="0"/>
                        <a:t> (2. Öğretim)</a:t>
                      </a:r>
                      <a:endParaRPr lang="en-US" sz="2000" b="0" dirty="0">
                        <a:solidFill>
                          <a:schemeClr val="tx1"/>
                        </a:solidFill>
                        <a:latin typeface="+mn-lt"/>
                        <a:cs typeface="Times New Roman" panose="02020603050405020304" pitchFamily="18" charset="0"/>
                      </a:endParaRPr>
                    </a:p>
                  </a:txBody>
                  <a:tcPr/>
                </a:tc>
                <a:tc>
                  <a:txBody>
                    <a:bodyPr/>
                    <a:lstStyle/>
                    <a:p>
                      <a:pPr algn="ctr"/>
                      <a:r>
                        <a:rPr lang="tr-TR" sz="2000" dirty="0" smtClean="0">
                          <a:solidFill>
                            <a:schemeClr val="tx1"/>
                          </a:solidFill>
                          <a:latin typeface="+mn-lt"/>
                        </a:rPr>
                        <a:t>16</a:t>
                      </a:r>
                      <a:endParaRPr lang="tr-TR" sz="2000" dirty="0">
                        <a:solidFill>
                          <a:schemeClr val="tx1"/>
                        </a:solidFill>
                        <a:latin typeface="+mn-lt"/>
                      </a:endParaRPr>
                    </a:p>
                  </a:txBody>
                  <a:tcPr/>
                </a:tc>
                <a:extLst>
                  <a:ext uri="{0D108BD9-81ED-4DB2-BD59-A6C34878D82A}">
                    <a16:rowId xmlns:a16="http://schemas.microsoft.com/office/drawing/2014/main" val="2080764372"/>
                  </a:ext>
                </a:extLst>
              </a:tr>
              <a:tr h="370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Yüksek Lisans</a:t>
                      </a:r>
                      <a:endParaRPr lang="en-US" sz="2000" dirty="0">
                        <a:solidFill>
                          <a:schemeClr val="tx1"/>
                        </a:solidFill>
                        <a:latin typeface="+mn-lt"/>
                        <a:cs typeface="Times New Roman" panose="02020603050405020304" pitchFamily="18" charset="0"/>
                      </a:endParaRPr>
                    </a:p>
                  </a:txBody>
                  <a:tcPr/>
                </a:tc>
                <a:tc>
                  <a:txBody>
                    <a:bodyPr/>
                    <a:lstStyle/>
                    <a:p>
                      <a:pPr algn="ctr"/>
                      <a:r>
                        <a:rPr lang="tr-TR" sz="2000" dirty="0" smtClean="0"/>
                        <a:t>72</a:t>
                      </a:r>
                      <a:endParaRPr lang="tr-TR" sz="2000" dirty="0">
                        <a:solidFill>
                          <a:srgbClr val="FF0000"/>
                        </a:solidFill>
                        <a:latin typeface="+mn-lt"/>
                      </a:endParaRPr>
                    </a:p>
                  </a:txBody>
                  <a:tcPr/>
                </a:tc>
                <a:extLst>
                  <a:ext uri="{0D108BD9-81ED-4DB2-BD59-A6C34878D82A}">
                    <a16:rowId xmlns:a16="http://schemas.microsoft.com/office/drawing/2014/main" val="1514921308"/>
                  </a:ext>
                </a:extLst>
              </a:tr>
              <a:tr h="370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Doktora</a:t>
                      </a:r>
                      <a:endParaRPr lang="en-US" sz="2000" dirty="0">
                        <a:solidFill>
                          <a:schemeClr val="tx1"/>
                        </a:solidFill>
                        <a:latin typeface="+mn-lt"/>
                        <a:cs typeface="Times New Roman" panose="02020603050405020304" pitchFamily="18" charset="0"/>
                      </a:endParaRPr>
                    </a:p>
                  </a:txBody>
                  <a:tcPr/>
                </a:tc>
                <a:tc>
                  <a:txBody>
                    <a:bodyPr/>
                    <a:lstStyle/>
                    <a:p>
                      <a:pPr algn="ctr"/>
                      <a:r>
                        <a:rPr lang="tr-TR" sz="2000" dirty="0"/>
                        <a:t>7</a:t>
                      </a:r>
                      <a:endParaRPr lang="tr-TR" sz="2000" dirty="0">
                        <a:solidFill>
                          <a:schemeClr val="tx1"/>
                        </a:solidFill>
                        <a:latin typeface="+mn-lt"/>
                      </a:endParaRPr>
                    </a:p>
                  </a:txBody>
                  <a:tcPr/>
                </a:tc>
                <a:extLst>
                  <a:ext uri="{0D108BD9-81ED-4DB2-BD59-A6C34878D82A}">
                    <a16:rowId xmlns:a16="http://schemas.microsoft.com/office/drawing/2014/main" val="2298682231"/>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88937938"/>
              </p:ext>
            </p:extLst>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739998047"/>
              </p:ext>
            </p:extLst>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4" name="Resim 3"/>
          <p:cNvPicPr>
            <a:picLocks noChangeAspect="1"/>
          </p:cNvPicPr>
          <p:nvPr/>
        </p:nvPicPr>
        <p:blipFill>
          <a:blip r:embed="rId3">
            <a:extLst>
              <a:ext uri="{BEBA8EAE-BF5A-486C-A8C5-ECC9F3942E4B}">
                <a14:imgProps xmlns:a14="http://schemas.microsoft.com/office/drawing/2010/main">
                  <a14:imgLayer r:embed="rId4">
                    <a14:imgEffect>
                      <a14:backgroundRemoval t="870" b="98841" l="435" r="93587">
                        <a14:foregroundMark x1="77717" y1="12174" x2="77717" y2="12174"/>
                        <a14:foregroundMark x1="79348" y1="7536" x2="79348" y2="7536"/>
                        <a14:foregroundMark x1="80435" y1="6087" x2="80435" y2="6087"/>
                        <a14:foregroundMark x1="81087" y1="4348" x2="81087" y2="4348"/>
                        <a14:foregroundMark x1="79783" y1="14783" x2="79783" y2="14783"/>
                      </a14:backgroundRemoval>
                    </a14:imgEffect>
                  </a14:imgLayer>
                </a14:imgProps>
              </a:ext>
              <a:ext uri="{28A0092B-C50C-407E-A947-70E740481C1C}">
                <a14:useLocalDpi xmlns:a14="http://schemas.microsoft.com/office/drawing/2010/main" val="0"/>
              </a:ext>
            </a:extLst>
          </a:blip>
          <a:stretch>
            <a:fillRect/>
          </a:stretch>
        </p:blipFill>
        <p:spPr>
          <a:xfrm>
            <a:off x="-96734" y="4310588"/>
            <a:ext cx="6793098" cy="2547412"/>
          </a:xfrm>
          <a:prstGeom prst="rect">
            <a:avLst/>
          </a:prstGeom>
        </p:spPr>
      </p:pic>
      <p:sp>
        <p:nvSpPr>
          <p:cNvPr id="10" name="Metin kutusu 9"/>
          <p:cNvSpPr txBox="1"/>
          <p:nvPr/>
        </p:nvSpPr>
        <p:spPr>
          <a:xfrm>
            <a:off x="3167743" y="339366"/>
            <a:ext cx="5882050" cy="461665"/>
          </a:xfrm>
          <a:prstGeom prst="rect">
            <a:avLst/>
          </a:prstGeom>
          <a:noFill/>
        </p:spPr>
        <p:txBody>
          <a:bodyPr wrap="square" rtlCol="0">
            <a:spAutoFit/>
          </a:bodyPr>
          <a:lstStyle/>
          <a:p>
            <a:pPr algn="ctr"/>
            <a:r>
              <a:rPr lang="tr-TR" sz="2400" b="1" dirty="0" smtClean="0"/>
              <a:t>MEVCUT ÖĞRENCİ </a:t>
            </a:r>
            <a:r>
              <a:rPr lang="tr-TR" sz="2400" b="1" dirty="0"/>
              <a:t>SAYILARIMIZ</a:t>
            </a:r>
          </a:p>
        </p:txBody>
      </p:sp>
      <p:sp>
        <p:nvSpPr>
          <p:cNvPr id="12" name="Dikdörtgen 11"/>
          <p:cNvSpPr/>
          <p:nvPr/>
        </p:nvSpPr>
        <p:spPr>
          <a:xfrm>
            <a:off x="9400048" y="6483400"/>
            <a:ext cx="2608406"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BÖLÜM HAKKINDA</a:t>
            </a:r>
          </a:p>
        </p:txBody>
      </p:sp>
    </p:spTree>
    <p:extLst>
      <p:ext uri="{BB962C8B-B14F-4D97-AF65-F5344CB8AC3E}">
        <p14:creationId xmlns:p14="http://schemas.microsoft.com/office/powerpoint/2010/main" val="263432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96343" y="1854390"/>
            <a:ext cx="5152330" cy="461665"/>
          </a:xfrm>
          <a:prstGeom prst="rect">
            <a:avLst/>
          </a:prstGeom>
          <a:noFill/>
        </p:spPr>
        <p:txBody>
          <a:bodyPr wrap="square" rtlCol="0">
            <a:spAutoFit/>
          </a:bodyPr>
          <a:lstStyle/>
          <a:p>
            <a:pPr algn="ctr"/>
            <a:r>
              <a:rPr lang="tr-TR" sz="2400" b="1" dirty="0" smtClean="0"/>
              <a:t>Akreditasyon Komisyonu</a:t>
            </a:r>
            <a:endParaRPr lang="tr-TR" sz="2400" b="1" dirty="0"/>
          </a:p>
        </p:txBody>
      </p:sp>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 </a:t>
            </a:r>
            <a:r>
              <a:rPr lang="tr-TR" sz="2800" b="1" dirty="0" smtClean="0">
                <a:solidFill>
                  <a:schemeClr val="tx1"/>
                </a:solidFill>
              </a:rPr>
              <a:t>                                                                                  </a:t>
            </a:r>
            <a:endParaRPr lang="tr-TR" sz="2800" b="1" dirty="0">
              <a:solidFill>
                <a:schemeClr val="tx1"/>
              </a:solidFill>
            </a:endParaRP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3" name="Resim 2"/>
          <p:cNvPicPr>
            <a:picLocks noChangeAspect="1"/>
          </p:cNvPicPr>
          <p:nvPr/>
        </p:nvPicPr>
        <p:blipFill>
          <a:blip r:embed="rId3"/>
          <a:stretch>
            <a:fillRect/>
          </a:stretch>
        </p:blipFill>
        <p:spPr>
          <a:xfrm>
            <a:off x="1866444" y="2316055"/>
            <a:ext cx="8840980" cy="3074472"/>
          </a:xfrm>
          <a:prstGeom prst="rect">
            <a:avLst/>
          </a:prstGeom>
        </p:spPr>
      </p:pic>
      <p:sp>
        <p:nvSpPr>
          <p:cNvPr id="4" name="Dikdörtgen 3"/>
          <p:cNvSpPr/>
          <p:nvPr/>
        </p:nvSpPr>
        <p:spPr>
          <a:xfrm>
            <a:off x="-2249" y="187654"/>
            <a:ext cx="9940576" cy="707886"/>
          </a:xfrm>
          <a:prstGeom prst="rect">
            <a:avLst/>
          </a:prstGeom>
          <a:solidFill>
            <a:schemeClr val="bg1"/>
          </a:solidFill>
        </p:spPr>
        <p:txBody>
          <a:bodyPr wrap="square">
            <a:spAutoFit/>
          </a:bodyPr>
          <a:lstStyle/>
          <a:p>
            <a:r>
              <a:rPr lang="tr-TR" sz="2000" b="1" dirty="0" smtClean="0">
                <a:solidFill>
                  <a:schemeClr val="accent6">
                    <a:lumMod val="50000"/>
                  </a:schemeClr>
                </a:solidFill>
              </a:rPr>
              <a:t>AKREDİTASYONA BAŞVURU YAPILDI VE İHTİYAÇ DOĞRULTUSUNDA AKREDİTASYON KOMİSYONU KURULDU</a:t>
            </a:r>
            <a:endParaRPr lang="tr-TR" sz="2000" b="1" dirty="0">
              <a:solidFill>
                <a:schemeClr val="accent6">
                  <a:lumMod val="50000"/>
                </a:schemeClr>
              </a:solidFill>
            </a:endParaRPr>
          </a:p>
        </p:txBody>
      </p:sp>
      <p:sp>
        <p:nvSpPr>
          <p:cNvPr id="6" name="Dikdörtgen 5"/>
          <p:cNvSpPr/>
          <p:nvPr/>
        </p:nvSpPr>
        <p:spPr>
          <a:xfrm>
            <a:off x="9855690" y="6488668"/>
            <a:ext cx="217880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KOMİSYONLAR</a:t>
            </a:r>
          </a:p>
        </p:txBody>
      </p:sp>
    </p:spTree>
    <p:extLst>
      <p:ext uri="{BB962C8B-B14F-4D97-AF65-F5344CB8AC3E}">
        <p14:creationId xmlns:p14="http://schemas.microsoft.com/office/powerpoint/2010/main" val="2896803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1258" y="1225764"/>
            <a:ext cx="4368800" cy="400110"/>
          </a:xfrm>
          <a:prstGeom prst="rect">
            <a:avLst/>
          </a:prstGeom>
          <a:noFill/>
        </p:spPr>
        <p:txBody>
          <a:bodyPr wrap="square" rtlCol="0">
            <a:spAutoFit/>
          </a:bodyPr>
          <a:lstStyle/>
          <a:p>
            <a:pPr algn="ctr"/>
            <a:r>
              <a:rPr lang="tr-TR" sz="2000" b="1" dirty="0" smtClean="0">
                <a:solidFill>
                  <a:schemeClr val="accent6">
                    <a:lumMod val="50000"/>
                  </a:schemeClr>
                </a:solidFill>
              </a:rPr>
              <a:t>Akademik Teşvik Komisyonu</a:t>
            </a:r>
            <a:endParaRPr lang="tr-TR" sz="2000" b="1" dirty="0">
              <a:solidFill>
                <a:schemeClr val="accent6">
                  <a:lumMod val="50000"/>
                </a:schemeClr>
              </a:solidFill>
            </a:endParaRPr>
          </a:p>
        </p:txBody>
      </p:sp>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2" name="Resim 1"/>
          <p:cNvPicPr>
            <a:picLocks noChangeAspect="1"/>
          </p:cNvPicPr>
          <p:nvPr/>
        </p:nvPicPr>
        <p:blipFill>
          <a:blip r:embed="rId3"/>
          <a:stretch>
            <a:fillRect/>
          </a:stretch>
        </p:blipFill>
        <p:spPr>
          <a:xfrm>
            <a:off x="195943" y="1701283"/>
            <a:ext cx="5684128" cy="2041483"/>
          </a:xfrm>
          <a:prstGeom prst="rect">
            <a:avLst/>
          </a:prstGeom>
        </p:spPr>
      </p:pic>
      <p:sp>
        <p:nvSpPr>
          <p:cNvPr id="10" name="Metin kutusu 9"/>
          <p:cNvSpPr txBox="1"/>
          <p:nvPr/>
        </p:nvSpPr>
        <p:spPr>
          <a:xfrm>
            <a:off x="248521" y="3820221"/>
            <a:ext cx="5454274" cy="400110"/>
          </a:xfrm>
          <a:prstGeom prst="rect">
            <a:avLst/>
          </a:prstGeom>
          <a:noFill/>
        </p:spPr>
        <p:txBody>
          <a:bodyPr wrap="square" rtlCol="0">
            <a:spAutoFit/>
          </a:bodyPr>
          <a:lstStyle/>
          <a:p>
            <a:pPr algn="ctr"/>
            <a:r>
              <a:rPr lang="tr-TR" sz="2000" b="1" dirty="0" smtClean="0">
                <a:solidFill>
                  <a:schemeClr val="accent6">
                    <a:lumMod val="50000"/>
                  </a:schemeClr>
                </a:solidFill>
              </a:rPr>
              <a:t>Uygulamalı Eğitimler Komisyonu</a:t>
            </a:r>
            <a:endParaRPr lang="tr-TR" sz="2000" b="1" dirty="0">
              <a:solidFill>
                <a:schemeClr val="accent6">
                  <a:lumMod val="50000"/>
                </a:schemeClr>
              </a:solidFill>
            </a:endParaRPr>
          </a:p>
        </p:txBody>
      </p:sp>
      <p:pic>
        <p:nvPicPr>
          <p:cNvPr id="12" name="Resim 11"/>
          <p:cNvPicPr>
            <a:picLocks noChangeAspect="1"/>
          </p:cNvPicPr>
          <p:nvPr/>
        </p:nvPicPr>
        <p:blipFill rotWithShape="1">
          <a:blip r:embed="rId4"/>
          <a:srcRect t="8190" b="7910"/>
          <a:stretch/>
        </p:blipFill>
        <p:spPr>
          <a:xfrm>
            <a:off x="195943" y="4368800"/>
            <a:ext cx="5684128" cy="2009541"/>
          </a:xfrm>
          <a:prstGeom prst="rect">
            <a:avLst/>
          </a:prstGeom>
        </p:spPr>
      </p:pic>
      <p:sp>
        <p:nvSpPr>
          <p:cNvPr id="16" name="Metin kutusu 15"/>
          <p:cNvSpPr txBox="1"/>
          <p:nvPr/>
        </p:nvSpPr>
        <p:spPr>
          <a:xfrm>
            <a:off x="6986921" y="1225764"/>
            <a:ext cx="4322534" cy="400110"/>
          </a:xfrm>
          <a:prstGeom prst="rect">
            <a:avLst/>
          </a:prstGeom>
          <a:noFill/>
        </p:spPr>
        <p:txBody>
          <a:bodyPr wrap="square" rtlCol="0">
            <a:spAutoFit/>
          </a:bodyPr>
          <a:lstStyle/>
          <a:p>
            <a:pPr algn="ctr"/>
            <a:r>
              <a:rPr lang="tr-TR" sz="2000" b="1" dirty="0" smtClean="0">
                <a:solidFill>
                  <a:schemeClr val="accent6">
                    <a:lumMod val="50000"/>
                  </a:schemeClr>
                </a:solidFill>
              </a:rPr>
              <a:t>Mezuniyet Komisyonu</a:t>
            </a:r>
            <a:endParaRPr lang="tr-TR" sz="2000" b="1" dirty="0">
              <a:solidFill>
                <a:schemeClr val="accent6">
                  <a:lumMod val="50000"/>
                </a:schemeClr>
              </a:solidFill>
            </a:endParaRPr>
          </a:p>
        </p:txBody>
      </p:sp>
      <p:pic>
        <p:nvPicPr>
          <p:cNvPr id="17" name="Resim 16"/>
          <p:cNvPicPr>
            <a:picLocks noChangeAspect="1"/>
          </p:cNvPicPr>
          <p:nvPr/>
        </p:nvPicPr>
        <p:blipFill rotWithShape="1">
          <a:blip r:embed="rId5"/>
          <a:srcRect l="2694" r="3486"/>
          <a:stretch/>
        </p:blipFill>
        <p:spPr>
          <a:xfrm>
            <a:off x="6280727" y="1701284"/>
            <a:ext cx="5756908" cy="2112861"/>
          </a:xfrm>
          <a:prstGeom prst="rect">
            <a:avLst/>
          </a:prstGeom>
        </p:spPr>
      </p:pic>
      <p:sp>
        <p:nvSpPr>
          <p:cNvPr id="18" name="Metin kutusu 17"/>
          <p:cNvSpPr txBox="1"/>
          <p:nvPr/>
        </p:nvSpPr>
        <p:spPr>
          <a:xfrm>
            <a:off x="7195515" y="3817183"/>
            <a:ext cx="3905345" cy="400110"/>
          </a:xfrm>
          <a:prstGeom prst="rect">
            <a:avLst/>
          </a:prstGeom>
          <a:noFill/>
        </p:spPr>
        <p:txBody>
          <a:bodyPr wrap="square" rtlCol="0">
            <a:spAutoFit/>
          </a:bodyPr>
          <a:lstStyle/>
          <a:p>
            <a:pPr algn="ctr"/>
            <a:r>
              <a:rPr lang="tr-TR" sz="2000" b="1" dirty="0" smtClean="0">
                <a:solidFill>
                  <a:schemeClr val="accent6">
                    <a:lumMod val="50000"/>
                  </a:schemeClr>
                </a:solidFill>
              </a:rPr>
              <a:t>İntibak Komisyonu</a:t>
            </a:r>
            <a:endParaRPr lang="tr-TR" sz="2000" b="1" dirty="0">
              <a:solidFill>
                <a:schemeClr val="accent6">
                  <a:lumMod val="50000"/>
                </a:schemeClr>
              </a:solidFill>
            </a:endParaRPr>
          </a:p>
        </p:txBody>
      </p:sp>
      <p:pic>
        <p:nvPicPr>
          <p:cNvPr id="19" name="Resim 18"/>
          <p:cNvPicPr>
            <a:picLocks noChangeAspect="1"/>
          </p:cNvPicPr>
          <p:nvPr/>
        </p:nvPicPr>
        <p:blipFill>
          <a:blip r:embed="rId6"/>
          <a:stretch>
            <a:fillRect/>
          </a:stretch>
        </p:blipFill>
        <p:spPr>
          <a:xfrm>
            <a:off x="6577560" y="4220331"/>
            <a:ext cx="5141253" cy="2123780"/>
          </a:xfrm>
          <a:prstGeom prst="rect">
            <a:avLst/>
          </a:prstGeom>
        </p:spPr>
      </p:pic>
      <p:sp>
        <p:nvSpPr>
          <p:cNvPr id="20" name="Dikdörtgen 19"/>
          <p:cNvSpPr/>
          <p:nvPr/>
        </p:nvSpPr>
        <p:spPr>
          <a:xfrm>
            <a:off x="-2" y="300662"/>
            <a:ext cx="5375565" cy="400110"/>
          </a:xfrm>
          <a:prstGeom prst="rect">
            <a:avLst/>
          </a:prstGeom>
          <a:solidFill>
            <a:schemeClr val="bg1"/>
          </a:solidFill>
        </p:spPr>
        <p:txBody>
          <a:bodyPr wrap="square">
            <a:spAutoFit/>
          </a:bodyPr>
          <a:lstStyle/>
          <a:p>
            <a:r>
              <a:rPr lang="tr-TR" sz="2000" b="1" dirty="0" smtClean="0">
                <a:solidFill>
                  <a:schemeClr val="accent6">
                    <a:lumMod val="50000"/>
                  </a:schemeClr>
                </a:solidFill>
              </a:rPr>
              <a:t>TÜM KOMİSYONLAR GÜNCELLENDİ</a:t>
            </a:r>
            <a:endParaRPr lang="tr-TR" sz="2000" b="1" dirty="0">
              <a:solidFill>
                <a:schemeClr val="accent6">
                  <a:lumMod val="50000"/>
                </a:schemeClr>
              </a:solidFill>
            </a:endParaRPr>
          </a:p>
        </p:txBody>
      </p:sp>
      <p:sp>
        <p:nvSpPr>
          <p:cNvPr id="21" name="Dikdörtgen 20"/>
          <p:cNvSpPr/>
          <p:nvPr/>
        </p:nvSpPr>
        <p:spPr>
          <a:xfrm>
            <a:off x="9855690" y="6488668"/>
            <a:ext cx="2178802" cy="369332"/>
          </a:xfrm>
          <a:prstGeom prst="rect">
            <a:avLst/>
          </a:prstGeom>
        </p:spPr>
        <p:txBody>
          <a:bodyPr wrap="none">
            <a:spAutoFit/>
          </a:bodyPr>
          <a:lstStyle/>
          <a:p>
            <a:pPr marL="285750" indent="-285750" algn="ctr">
              <a:spcAft>
                <a:spcPts val="0"/>
              </a:spcAft>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KOMİSYONLAR</a:t>
            </a:r>
          </a:p>
        </p:txBody>
      </p:sp>
    </p:spTree>
    <p:extLst>
      <p:ext uri="{BB962C8B-B14F-4D97-AF65-F5344CB8AC3E}">
        <p14:creationId xmlns:p14="http://schemas.microsoft.com/office/powerpoint/2010/main" val="188017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solidFill>
                <a:schemeClr val="tx1"/>
              </a:solidFill>
            </a:endParaRP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2" name="Resim 1"/>
          <p:cNvPicPr>
            <a:picLocks noChangeAspect="1"/>
          </p:cNvPicPr>
          <p:nvPr/>
        </p:nvPicPr>
        <p:blipFill>
          <a:blip r:embed="rId3"/>
          <a:stretch>
            <a:fillRect/>
          </a:stretch>
        </p:blipFill>
        <p:spPr>
          <a:xfrm>
            <a:off x="1828800" y="1029133"/>
            <a:ext cx="8944946" cy="5256060"/>
          </a:xfrm>
          <a:prstGeom prst="rect">
            <a:avLst/>
          </a:prstGeom>
        </p:spPr>
      </p:pic>
      <p:sp>
        <p:nvSpPr>
          <p:cNvPr id="3" name="Metin kutusu 2"/>
          <p:cNvSpPr txBox="1"/>
          <p:nvPr/>
        </p:nvSpPr>
        <p:spPr>
          <a:xfrm>
            <a:off x="-2" y="326154"/>
            <a:ext cx="10677238" cy="400110"/>
          </a:xfrm>
          <a:prstGeom prst="rect">
            <a:avLst/>
          </a:prstGeom>
          <a:solidFill>
            <a:schemeClr val="bg1"/>
          </a:solidFill>
        </p:spPr>
        <p:txBody>
          <a:bodyPr wrap="square" rtlCol="0">
            <a:spAutoFit/>
          </a:bodyPr>
          <a:lstStyle/>
          <a:p>
            <a:pPr algn="just"/>
            <a:r>
              <a:rPr lang="tr-TR" sz="2000" b="1" dirty="0" smtClean="0">
                <a:solidFill>
                  <a:schemeClr val="accent6">
                    <a:lumMod val="50000"/>
                  </a:schemeClr>
                </a:solidFill>
              </a:rPr>
              <a:t>BİRİMİN İHTİYAÇLARI DOĞRULTUSUNDA ‘’BÖLÜM DANIŞMA KURULU’’ YENİLENDİ</a:t>
            </a:r>
            <a:endParaRPr lang="tr-TR" sz="2000" b="1" dirty="0">
              <a:solidFill>
                <a:schemeClr val="accent6">
                  <a:lumMod val="50000"/>
                </a:schemeClr>
              </a:solidFill>
            </a:endParaRPr>
          </a:p>
        </p:txBody>
      </p:sp>
      <p:sp>
        <p:nvSpPr>
          <p:cNvPr id="5" name="Dikdörtgen 4"/>
          <p:cNvSpPr/>
          <p:nvPr/>
        </p:nvSpPr>
        <p:spPr>
          <a:xfrm>
            <a:off x="8663683" y="6469813"/>
            <a:ext cx="3448445" cy="646331"/>
          </a:xfrm>
          <a:prstGeom prst="rect">
            <a:avLst/>
          </a:prstGeom>
        </p:spPr>
        <p:txBody>
          <a:bodyPr wrap="none">
            <a:spAutoFit/>
          </a:bodyPr>
          <a:lstStyle/>
          <a:p>
            <a:pPr marL="285750" indent="-285750" algn="ctr">
              <a:buFont typeface="Wingdings" panose="05000000000000000000" pitchFamily="2" charset="2"/>
              <a:buChar char="Ø"/>
            </a:pPr>
            <a:r>
              <a:rPr lang="tr-TR" dirty="0">
                <a:solidFill>
                  <a:schemeClr val="bg1"/>
                </a:solidFill>
                <a:latin typeface="Times New Roman" panose="02020603050405020304" pitchFamily="18" charset="0"/>
                <a:ea typeface="Times New Roman" panose="02020603050405020304" pitchFamily="18" charset="0"/>
              </a:rPr>
              <a:t>BÖLÜM DANIŞMA KURULU</a:t>
            </a:r>
          </a:p>
          <a:p>
            <a:pPr marL="285750" indent="-285750" algn="ctr">
              <a:spcAft>
                <a:spcPts val="0"/>
              </a:spcAft>
              <a:buFont typeface="Wingdings" panose="05000000000000000000" pitchFamily="2" charset="2"/>
              <a:buChar char="Ø"/>
            </a:pPr>
            <a:endParaRPr lang="tr-TR"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25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li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5158</TotalTime>
  <Words>633</Words>
  <Application>Microsoft Office PowerPoint</Application>
  <PresentationFormat>Geniş ekran</PresentationFormat>
  <Paragraphs>165</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Book Antiqua</vt:lpstr>
      <vt:lpstr>Bookman Old Style</vt:lpstr>
      <vt:lpstr>Calibri</vt:lpstr>
      <vt:lpstr>Times New Roman</vt:lpstr>
      <vt:lpstr>Wingdings</vt:lpstr>
      <vt:lpstr>Office Theme</vt:lpstr>
      <vt:lpstr>PowerPoint Sunusu</vt:lpstr>
      <vt:lpstr>İÇERİK </vt:lpstr>
      <vt:lpstr>İÇERİK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Kalite Koordinatörlüğü</dc:creator>
  <cp:lastModifiedBy>PC</cp:lastModifiedBy>
  <cp:revision>763</cp:revision>
  <dcterms:created xsi:type="dcterms:W3CDTF">2020-09-09T19:50:56Z</dcterms:created>
  <dcterms:modified xsi:type="dcterms:W3CDTF">2024-01-23T14:38:26Z</dcterms:modified>
</cp:coreProperties>
</file>