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41" r:id="rId2"/>
    <p:sldId id="336" r:id="rId3"/>
    <p:sldId id="449" r:id="rId4"/>
    <p:sldId id="447" r:id="rId5"/>
    <p:sldId id="431" r:id="rId6"/>
    <p:sldId id="432" r:id="rId7"/>
    <p:sldId id="446" r:id="rId8"/>
    <p:sldId id="448" r:id="rId9"/>
    <p:sldId id="453" r:id="rId10"/>
    <p:sldId id="393" r:id="rId11"/>
    <p:sldId id="439" r:id="rId12"/>
    <p:sldId id="440" r:id="rId13"/>
    <p:sldId id="441" r:id="rId14"/>
    <p:sldId id="442" r:id="rId15"/>
    <p:sldId id="443" r:id="rId16"/>
    <p:sldId id="444" r:id="rId17"/>
    <p:sldId id="456" r:id="rId18"/>
    <p:sldId id="445" r:id="rId19"/>
    <p:sldId id="409" r:id="rId20"/>
    <p:sldId id="433" r:id="rId21"/>
    <p:sldId id="450" r:id="rId22"/>
    <p:sldId id="434" r:id="rId23"/>
    <p:sldId id="451" r:id="rId24"/>
    <p:sldId id="452" r:id="rId25"/>
    <p:sldId id="455" r:id="rId26"/>
    <p:sldId id="347"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6"/>
    <a:srgbClr val="274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6327"/>
  </p:normalViewPr>
  <p:slideViewPr>
    <p:cSldViewPr snapToGrid="0" snapToObjects="1">
      <p:cViewPr varScale="1">
        <p:scale>
          <a:sx n="68" d="100"/>
          <a:sy n="68" d="100"/>
        </p:scale>
        <p:origin x="58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189D7-173B-437D-86F6-4D3A6CC80F35}" type="datetimeFigureOut">
              <a:rPr lang="tr-TR" smtClean="0"/>
              <a:t>4.10.2021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8564-60C9-419A-919B-19573F8397F0}" type="slidenum">
              <a:rPr lang="tr-TR" smtClean="0"/>
              <a:t>‹#›</a:t>
            </a:fld>
            <a:endParaRPr lang="tr-TR"/>
          </a:p>
        </p:txBody>
      </p:sp>
    </p:spTree>
    <p:extLst>
      <p:ext uri="{BB962C8B-B14F-4D97-AF65-F5344CB8AC3E}">
        <p14:creationId xmlns:p14="http://schemas.microsoft.com/office/powerpoint/2010/main" val="292395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04" y="518139"/>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1"/>
            <a:ext cx="10084496" cy="665141"/>
          </a:xfrm>
        </p:spPr>
        <p:txBody>
          <a:bodyPr>
            <a:noAutofit/>
          </a:bodyPr>
          <a:lstStyle>
            <a:lvl1pPr>
              <a:defRPr sz="2800">
                <a:solidFill>
                  <a:schemeClr val="bg1"/>
                </a:solidFill>
              </a:defRPr>
            </a:lvl1pPr>
          </a:lstStyle>
          <a:p>
            <a:r>
              <a:rPr lang="en-US" dirty="0"/>
              <a:t>Click to edit Master title style</a:t>
            </a:r>
            <a:endParaRPr lang="x-none"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894"/>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09" y="6559980"/>
            <a:ext cx="3010761"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700" dirty="0">
                <a:solidFill>
                  <a:schemeClr val="bg1"/>
                </a:solidFill>
              </a:rPr>
              <a:t>© Copyright 2020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26" y="174653"/>
            <a:ext cx="700414"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x-none" smtClean="0"/>
              <a:t>4.10.2021</a:t>
            </a:fld>
            <a:endParaRPr lang="x-none"/>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x-none" smtClean="0"/>
              <a:t>‹#›</a:t>
            </a:fld>
            <a:endParaRPr lang="x-none"/>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x-none" smtClean="0"/>
              <a:t>4.10.2021</a:t>
            </a:fld>
            <a:endParaRPr lang="x-none"/>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x-none" smtClean="0"/>
              <a:t>‹#›</a:t>
            </a:fld>
            <a:endParaRPr lang="x-none"/>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5196-37C2-5545-A269-9F9CC8CD2F7F}"/>
              </a:ext>
            </a:extLst>
          </p:cNvPr>
          <p:cNvSpPr txBox="1">
            <a:spLocks/>
          </p:cNvSpPr>
          <p:nvPr/>
        </p:nvSpPr>
        <p:spPr>
          <a:xfrm>
            <a:off x="350766" y="2989684"/>
            <a:ext cx="11737571" cy="251638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SPOR BİLİMLERİ FAKÜLTESİ</a:t>
            </a:r>
          </a:p>
          <a:p>
            <a:endParaRPr lang="tr-TR" sz="4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REKREASYON BÖLÜMÜ</a:t>
            </a:r>
          </a:p>
          <a:p>
            <a:endPar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4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p>
          <a:p>
            <a:endParaRPr lang="tr-T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05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A73DCE8-F4E5-4D03-89C4-0545156224F6}"/>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9AF44816-2758-42DE-B901-E09ECEFB8433}"/>
              </a:ext>
            </a:extLst>
          </p:cNvPr>
          <p:cNvPicPr>
            <a:picLocks noChangeAspect="1"/>
          </p:cNvPicPr>
          <p:nvPr/>
        </p:nvPicPr>
        <p:blipFill>
          <a:blip r:embed="rId2"/>
          <a:stretch>
            <a:fillRect/>
          </a:stretch>
        </p:blipFill>
        <p:spPr>
          <a:xfrm>
            <a:off x="11309455" y="95869"/>
            <a:ext cx="802672" cy="829903"/>
          </a:xfrm>
          <a:prstGeom prst="rect">
            <a:avLst/>
          </a:prstGeom>
        </p:spPr>
      </p:pic>
      <p:sp>
        <p:nvSpPr>
          <p:cNvPr id="13" name="Metin kutusu 12">
            <a:extLst>
              <a:ext uri="{FF2B5EF4-FFF2-40B4-BE49-F238E27FC236}">
                <a16:creationId xmlns:a16="http://schemas.microsoft.com/office/drawing/2014/main" id="{D2E38639-1804-446F-9F43-2CFA7EEB74DB}"/>
              </a:ext>
            </a:extLst>
          </p:cNvPr>
          <p:cNvSpPr txBox="1"/>
          <p:nvPr/>
        </p:nvSpPr>
        <p:spPr>
          <a:xfrm>
            <a:off x="1201714" y="1373189"/>
            <a:ext cx="9788571" cy="830997"/>
          </a:xfrm>
          <a:prstGeom prst="rect">
            <a:avLst/>
          </a:prstGeom>
          <a:noFill/>
        </p:spPr>
        <p:txBody>
          <a:bodyPr wrap="square">
            <a:spAutoFit/>
          </a:bodyPr>
          <a:lstStyle/>
          <a:p>
            <a:pPr algn="ctr"/>
            <a:r>
              <a:rPr lang="tr-TR" sz="2400" b="1" dirty="0"/>
              <a:t>Üniversitemizde kurulan Otizm Araştırmaları</a:t>
            </a:r>
          </a:p>
          <a:p>
            <a:pPr algn="ctr"/>
            <a:r>
              <a:rPr lang="tr-TR" sz="2400" b="1" dirty="0"/>
              <a:t> Uygulama ve  Araştırma Merkezi’nde görev alan Öğretim Üyelerimiz</a:t>
            </a:r>
          </a:p>
        </p:txBody>
      </p:sp>
      <p:pic>
        <p:nvPicPr>
          <p:cNvPr id="15" name="Resim 14">
            <a:extLst>
              <a:ext uri="{FF2B5EF4-FFF2-40B4-BE49-F238E27FC236}">
                <a16:creationId xmlns:a16="http://schemas.microsoft.com/office/drawing/2014/main" id="{16903E4D-F04F-464A-8989-625DE7E30407}"/>
              </a:ext>
            </a:extLst>
          </p:cNvPr>
          <p:cNvPicPr>
            <a:picLocks noChangeAspect="1"/>
          </p:cNvPicPr>
          <p:nvPr/>
        </p:nvPicPr>
        <p:blipFill rotWithShape="1">
          <a:blip r:embed="rId3"/>
          <a:srcRect l="6428" t="37687" r="68994" b="24219"/>
          <a:stretch/>
        </p:blipFill>
        <p:spPr>
          <a:xfrm>
            <a:off x="2417750" y="2777377"/>
            <a:ext cx="3290796" cy="2869279"/>
          </a:xfrm>
          <a:prstGeom prst="rect">
            <a:avLst/>
          </a:prstGeom>
        </p:spPr>
      </p:pic>
      <p:pic>
        <p:nvPicPr>
          <p:cNvPr id="17" name="Resim 16">
            <a:extLst>
              <a:ext uri="{FF2B5EF4-FFF2-40B4-BE49-F238E27FC236}">
                <a16:creationId xmlns:a16="http://schemas.microsoft.com/office/drawing/2014/main" id="{6276208B-6E0D-4B24-AEB6-78D46DD3FB09}"/>
              </a:ext>
            </a:extLst>
          </p:cNvPr>
          <p:cNvPicPr>
            <a:picLocks noChangeAspect="1"/>
          </p:cNvPicPr>
          <p:nvPr/>
        </p:nvPicPr>
        <p:blipFill rotWithShape="1">
          <a:blip r:embed="rId4"/>
          <a:srcRect l="37191" t="38901" r="37769" b="17801"/>
          <a:stretch/>
        </p:blipFill>
        <p:spPr>
          <a:xfrm>
            <a:off x="6010203" y="2777377"/>
            <a:ext cx="3343696" cy="3252247"/>
          </a:xfrm>
          <a:prstGeom prst="rect">
            <a:avLst/>
          </a:prstGeom>
        </p:spPr>
      </p:pic>
    </p:spTree>
    <p:extLst>
      <p:ext uri="{BB962C8B-B14F-4D97-AF65-F5344CB8AC3E}">
        <p14:creationId xmlns:p14="http://schemas.microsoft.com/office/powerpoint/2010/main" val="399866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D77010B-0011-4629-88BA-4CA8CDBDF6F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7BEFBA68-A41B-4C27-B8C8-E30E38542615}"/>
              </a:ext>
            </a:extLst>
          </p:cNvPr>
          <p:cNvPicPr>
            <a:picLocks noChangeAspect="1"/>
          </p:cNvPicPr>
          <p:nvPr/>
        </p:nvPicPr>
        <p:blipFill>
          <a:blip r:embed="rId2"/>
          <a:stretch>
            <a:fillRect/>
          </a:stretch>
        </p:blipFill>
        <p:spPr>
          <a:xfrm>
            <a:off x="11309455" y="95869"/>
            <a:ext cx="802672" cy="829903"/>
          </a:xfrm>
          <a:prstGeom prst="rect">
            <a:avLst/>
          </a:prstGeom>
        </p:spPr>
      </p:pic>
      <p:graphicFrame>
        <p:nvGraphicFramePr>
          <p:cNvPr id="5" name="Tablo 4">
            <a:extLst>
              <a:ext uri="{FF2B5EF4-FFF2-40B4-BE49-F238E27FC236}">
                <a16:creationId xmlns:a16="http://schemas.microsoft.com/office/drawing/2014/main" id="{3F85A31A-0B9B-4381-B066-B4F9250C8FDB}"/>
              </a:ext>
            </a:extLst>
          </p:cNvPr>
          <p:cNvGraphicFramePr>
            <a:graphicFrameLocks noGrp="1"/>
          </p:cNvGraphicFramePr>
          <p:nvPr>
            <p:extLst>
              <p:ext uri="{D42A27DB-BD31-4B8C-83A1-F6EECF244321}">
                <p14:modId xmlns:p14="http://schemas.microsoft.com/office/powerpoint/2010/main" val="1547740672"/>
              </p:ext>
            </p:extLst>
          </p:nvPr>
        </p:nvGraphicFramePr>
        <p:xfrm>
          <a:off x="2235724" y="2506366"/>
          <a:ext cx="7521019" cy="2732714"/>
        </p:xfrm>
        <a:graphic>
          <a:graphicData uri="http://schemas.openxmlformats.org/drawingml/2006/table">
            <a:tbl>
              <a:tblPr firstRow="1" bandRow="1">
                <a:tableStyleId>{ED083AE6-46FA-4A59-8FB0-9F97EB10719F}</a:tableStyleId>
              </a:tblPr>
              <a:tblGrid>
                <a:gridCol w="3745325">
                  <a:extLst>
                    <a:ext uri="{9D8B030D-6E8A-4147-A177-3AD203B41FA5}">
                      <a16:colId xmlns:a16="http://schemas.microsoft.com/office/drawing/2014/main" val="20001"/>
                    </a:ext>
                  </a:extLst>
                </a:gridCol>
                <a:gridCol w="1735653">
                  <a:extLst>
                    <a:ext uri="{9D8B030D-6E8A-4147-A177-3AD203B41FA5}">
                      <a16:colId xmlns:a16="http://schemas.microsoft.com/office/drawing/2014/main" val="20002"/>
                    </a:ext>
                  </a:extLst>
                </a:gridCol>
                <a:gridCol w="2040041">
                  <a:extLst>
                    <a:ext uri="{9D8B030D-6E8A-4147-A177-3AD203B41FA5}">
                      <a16:colId xmlns:a16="http://schemas.microsoft.com/office/drawing/2014/main" val="685961487"/>
                    </a:ext>
                  </a:extLst>
                </a:gridCol>
              </a:tblGrid>
              <a:tr h="436717">
                <a:tc>
                  <a:txBody>
                    <a:bodyPr/>
                    <a:lstStyle/>
                    <a:p>
                      <a:r>
                        <a:rPr lang="tr-TR" sz="1600" b="1" dirty="0">
                          <a:solidFill>
                            <a:schemeClr val="tx1"/>
                          </a:solidFill>
                        </a:rPr>
                        <a:t>ÖĞRETİM ÜYESİ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rPr>
                        <a:t>SINIF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rPr>
                        <a:t>ÖĞRENCİ SAYISI</a:t>
                      </a:r>
                    </a:p>
                  </a:txBody>
                  <a:tcPr/>
                </a:tc>
                <a:extLst>
                  <a:ext uri="{0D108BD9-81ED-4DB2-BD59-A6C34878D82A}">
                    <a16:rowId xmlns:a16="http://schemas.microsoft.com/office/drawing/2014/main" val="2518403233"/>
                  </a:ext>
                </a:extLst>
              </a:tr>
              <a:tr h="436717">
                <a:tc>
                  <a:txBody>
                    <a:bodyPr/>
                    <a:lstStyle/>
                    <a:p>
                      <a:r>
                        <a:rPr lang="tr-TR" sz="1800" b="0" kern="1200" dirty="0">
                          <a:solidFill>
                            <a:schemeClr val="tx1"/>
                          </a:solidFill>
                          <a:effectLst/>
                        </a:rPr>
                        <a:t>Dr. Öğr. Üyesi Gizem KARAKAŞ</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rPr>
                        <a:t>1. Sınıf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rPr>
                        <a:t>30 </a:t>
                      </a:r>
                    </a:p>
                  </a:txBody>
                  <a:tcPr/>
                </a:tc>
                <a:extLst>
                  <a:ext uri="{0D108BD9-81ED-4DB2-BD59-A6C34878D82A}">
                    <a16:rowId xmlns:a16="http://schemas.microsoft.com/office/drawing/2014/main" val="10005"/>
                  </a:ext>
                </a:extLst>
              </a:tr>
              <a:tr h="611994">
                <a:tc>
                  <a:txBody>
                    <a:bodyPr/>
                    <a:lstStyle/>
                    <a:p>
                      <a:r>
                        <a:rPr lang="tr-TR" sz="1800" b="0" kern="1200" dirty="0">
                          <a:solidFill>
                            <a:schemeClr val="tx1"/>
                          </a:solidFill>
                          <a:effectLst/>
                        </a:rPr>
                        <a:t>Öğr. Gör. Celalettin DOĞAN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kern="1200" dirty="0">
                          <a:solidFill>
                            <a:schemeClr val="tx1"/>
                          </a:solidFill>
                          <a:effectLst/>
                        </a:rPr>
                        <a:t>Öğr. Gör. Emel MİMAROĞLU</a:t>
                      </a:r>
                      <a:endParaRPr lang="tr-TR" sz="1800" b="0" i="0" kern="1200" dirty="0">
                        <a:solidFill>
                          <a:schemeClr val="tx1"/>
                        </a:solidFill>
                        <a:effectLst/>
                        <a:latin typeface="+mn-lt"/>
                        <a:ea typeface="+mn-ea"/>
                        <a:cs typeface="+mn-cs"/>
                      </a:endParaRPr>
                    </a:p>
                  </a:txBody>
                  <a:tcPr/>
                </a:tc>
                <a:tc>
                  <a:txBody>
                    <a:bodyPr/>
                    <a:lstStyle/>
                    <a:p>
                      <a:pPr algn="ctr"/>
                      <a:r>
                        <a:rPr lang="tr-TR" sz="1600" b="0" dirty="0">
                          <a:solidFill>
                            <a:schemeClr val="tx1"/>
                          </a:solidFill>
                        </a:rPr>
                        <a:t>2. Sınıf</a:t>
                      </a:r>
                    </a:p>
                  </a:txBody>
                  <a:tcPr/>
                </a:tc>
                <a:tc>
                  <a:txBody>
                    <a:bodyPr/>
                    <a:lstStyle/>
                    <a:p>
                      <a:pPr algn="ctr"/>
                      <a:r>
                        <a:rPr lang="tr-TR" sz="1600" b="0" dirty="0">
                          <a:solidFill>
                            <a:schemeClr val="tx1"/>
                          </a:solidFill>
                        </a:rPr>
                        <a:t>64 </a:t>
                      </a:r>
                    </a:p>
                  </a:txBody>
                  <a:tcPr/>
                </a:tc>
                <a:extLst>
                  <a:ext uri="{0D108BD9-81ED-4DB2-BD59-A6C34878D82A}">
                    <a16:rowId xmlns:a16="http://schemas.microsoft.com/office/drawing/2014/main" val="10006"/>
                  </a:ext>
                </a:extLst>
              </a:tr>
              <a:tr h="518654">
                <a:tc>
                  <a:txBody>
                    <a:bodyPr/>
                    <a:lstStyle/>
                    <a:p>
                      <a:r>
                        <a:rPr lang="tr-TR" sz="1800" b="0" kern="1200" dirty="0">
                          <a:solidFill>
                            <a:schemeClr val="tx1"/>
                          </a:solidFill>
                          <a:effectLst/>
                        </a:rPr>
                        <a:t>Öğr. Gör. Murat ŞEN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kern="1200" dirty="0">
                          <a:solidFill>
                            <a:schemeClr val="tx1"/>
                          </a:solidFill>
                          <a:effectLst/>
                        </a:rPr>
                        <a:t>Öğr. Gör. Dr. Semra ÇETİN</a:t>
                      </a:r>
                      <a:endParaRPr lang="sv-SE" sz="1800" b="0" i="0" kern="1200" dirty="0">
                        <a:solidFill>
                          <a:schemeClr val="tx1"/>
                        </a:solidFill>
                        <a:effectLst/>
                        <a:latin typeface="+mn-lt"/>
                        <a:ea typeface="+mn-ea"/>
                        <a:cs typeface="+mn-cs"/>
                      </a:endParaRPr>
                    </a:p>
                  </a:txBody>
                  <a:tcPr/>
                </a:tc>
                <a:tc>
                  <a:txBody>
                    <a:bodyPr/>
                    <a:lstStyle/>
                    <a:p>
                      <a:pPr algn="ctr"/>
                      <a:r>
                        <a:rPr lang="tr-TR" sz="1600" b="0" dirty="0">
                          <a:solidFill>
                            <a:schemeClr val="tx1"/>
                          </a:solidFill>
                        </a:rPr>
                        <a:t> 3. Sınıf</a:t>
                      </a:r>
                    </a:p>
                  </a:txBody>
                  <a:tcPr/>
                </a:tc>
                <a:tc>
                  <a:txBody>
                    <a:bodyPr/>
                    <a:lstStyle/>
                    <a:p>
                      <a:pPr algn="ctr"/>
                      <a:r>
                        <a:rPr lang="tr-TR" sz="1600" b="0" dirty="0">
                          <a:solidFill>
                            <a:schemeClr val="tx1"/>
                          </a:solidFill>
                        </a:rPr>
                        <a:t>60</a:t>
                      </a:r>
                    </a:p>
                  </a:txBody>
                  <a:tcPr/>
                </a:tc>
                <a:extLst>
                  <a:ext uri="{0D108BD9-81ED-4DB2-BD59-A6C34878D82A}">
                    <a16:rowId xmlns:a16="http://schemas.microsoft.com/office/drawing/2014/main" val="10007"/>
                  </a:ext>
                </a:extLst>
              </a:tr>
              <a:tr h="470368">
                <a:tc>
                  <a:txBody>
                    <a:bodyPr/>
                    <a:lstStyle/>
                    <a:p>
                      <a:r>
                        <a:rPr lang="tr-TR" sz="1800" b="0" kern="1200" dirty="0">
                          <a:solidFill>
                            <a:schemeClr val="tx1"/>
                          </a:solidFill>
                          <a:effectLst/>
                        </a:rPr>
                        <a:t>Arş. Gör. Merve ÖZYILDIRIM</a:t>
                      </a:r>
                      <a:endParaRPr lang="tr-TR" sz="1800" b="0" i="0" kern="1200" dirty="0">
                        <a:solidFill>
                          <a:schemeClr val="tx1"/>
                        </a:solidFill>
                        <a:effectLst/>
                        <a:latin typeface="+mn-lt"/>
                        <a:ea typeface="+mn-ea"/>
                        <a:cs typeface="+mn-cs"/>
                      </a:endParaRPr>
                    </a:p>
                  </a:txBody>
                  <a:tcPr/>
                </a:tc>
                <a:tc>
                  <a:txBody>
                    <a:bodyPr/>
                    <a:lstStyle/>
                    <a:p>
                      <a:pPr algn="ctr"/>
                      <a:r>
                        <a:rPr lang="tr-TR" sz="1600" b="0" dirty="0">
                          <a:solidFill>
                            <a:schemeClr val="tx1"/>
                          </a:solidFill>
                        </a:rPr>
                        <a:t>4. Sınıf</a:t>
                      </a:r>
                    </a:p>
                    <a:p>
                      <a:pPr algn="ctr"/>
                      <a:r>
                        <a:rPr lang="tr-TR" sz="1600" b="0" dirty="0">
                          <a:solidFill>
                            <a:schemeClr val="tx1"/>
                          </a:solidFill>
                        </a:rPr>
                        <a:t>Artık yıllar</a:t>
                      </a:r>
                    </a:p>
                  </a:txBody>
                  <a:tcPr/>
                </a:tc>
                <a:tc>
                  <a:txBody>
                    <a:bodyPr/>
                    <a:lstStyle/>
                    <a:p>
                      <a:pPr algn="ctr"/>
                      <a:r>
                        <a:rPr lang="tr-TR" sz="1600" b="0" dirty="0">
                          <a:solidFill>
                            <a:schemeClr val="tx1"/>
                          </a:solidFill>
                        </a:rPr>
                        <a:t>62</a:t>
                      </a:r>
                    </a:p>
                    <a:p>
                      <a:pPr algn="ctr"/>
                      <a:r>
                        <a:rPr lang="tr-TR" sz="1600" b="0" dirty="0">
                          <a:solidFill>
                            <a:schemeClr val="tx1"/>
                          </a:solidFill>
                        </a:rPr>
                        <a:t>91</a:t>
                      </a:r>
                    </a:p>
                  </a:txBody>
                  <a:tcPr/>
                </a:tc>
                <a:extLst>
                  <a:ext uri="{0D108BD9-81ED-4DB2-BD59-A6C34878D82A}">
                    <a16:rowId xmlns:a16="http://schemas.microsoft.com/office/drawing/2014/main" val="2234091985"/>
                  </a:ext>
                </a:extLst>
              </a:tr>
            </a:tbl>
          </a:graphicData>
        </a:graphic>
      </p:graphicFrame>
      <p:sp>
        <p:nvSpPr>
          <p:cNvPr id="7" name="Metin kutusu 6">
            <a:extLst>
              <a:ext uri="{FF2B5EF4-FFF2-40B4-BE49-F238E27FC236}">
                <a16:creationId xmlns:a16="http://schemas.microsoft.com/office/drawing/2014/main" id="{DDEEFFBA-D851-4F2B-8EB2-B65E4D75DBF3}"/>
              </a:ext>
            </a:extLst>
          </p:cNvPr>
          <p:cNvSpPr txBox="1"/>
          <p:nvPr/>
        </p:nvSpPr>
        <p:spPr>
          <a:xfrm>
            <a:off x="2553093" y="1767749"/>
            <a:ext cx="6886280" cy="461665"/>
          </a:xfrm>
          <a:prstGeom prst="rect">
            <a:avLst/>
          </a:prstGeom>
          <a:noFill/>
        </p:spPr>
        <p:txBody>
          <a:bodyPr wrap="square">
            <a:spAutoFit/>
          </a:bodyPr>
          <a:lstStyle/>
          <a:p>
            <a:pPr algn="ctr"/>
            <a:r>
              <a:rPr lang="tr-TR" sz="2400" b="1" dirty="0">
                <a:solidFill>
                  <a:schemeClr val="tx1"/>
                </a:solidFill>
              </a:rPr>
              <a:t>AKADEMİK DANIŞMANLIK DAĞILIMLARI</a:t>
            </a:r>
          </a:p>
        </p:txBody>
      </p:sp>
    </p:spTree>
    <p:extLst>
      <p:ext uri="{BB962C8B-B14F-4D97-AF65-F5344CB8AC3E}">
        <p14:creationId xmlns:p14="http://schemas.microsoft.com/office/powerpoint/2010/main" val="340942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4B5EFB3-C0F2-41C9-BE40-644541770EF7}"/>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77D59EC0-5DF3-44BC-9880-414E6BEF69CB}"/>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6" name="Resim 5">
            <a:extLst>
              <a:ext uri="{FF2B5EF4-FFF2-40B4-BE49-F238E27FC236}">
                <a16:creationId xmlns:a16="http://schemas.microsoft.com/office/drawing/2014/main" id="{1ED917F7-4D73-4E83-8579-67C19B77FB38}"/>
              </a:ext>
            </a:extLst>
          </p:cNvPr>
          <p:cNvPicPr>
            <a:picLocks noChangeAspect="1"/>
          </p:cNvPicPr>
          <p:nvPr/>
        </p:nvPicPr>
        <p:blipFill rotWithShape="1">
          <a:blip r:embed="rId3"/>
          <a:srcRect l="2165" t="38119" r="23917" b="15739"/>
          <a:stretch/>
        </p:blipFill>
        <p:spPr>
          <a:xfrm>
            <a:off x="1018094" y="2177592"/>
            <a:ext cx="10324005" cy="3625118"/>
          </a:xfrm>
          <a:prstGeom prst="rect">
            <a:avLst/>
          </a:prstGeom>
        </p:spPr>
      </p:pic>
      <p:sp>
        <p:nvSpPr>
          <p:cNvPr id="7" name="Metin kutusu 6">
            <a:extLst>
              <a:ext uri="{FF2B5EF4-FFF2-40B4-BE49-F238E27FC236}">
                <a16:creationId xmlns:a16="http://schemas.microsoft.com/office/drawing/2014/main" id="{E482ED4C-111F-4D5B-8158-CEFFE02C748A}"/>
              </a:ext>
            </a:extLst>
          </p:cNvPr>
          <p:cNvSpPr txBox="1"/>
          <p:nvPr/>
        </p:nvSpPr>
        <p:spPr>
          <a:xfrm>
            <a:off x="2724347" y="1579758"/>
            <a:ext cx="8078771" cy="461665"/>
          </a:xfrm>
          <a:prstGeom prst="rect">
            <a:avLst/>
          </a:prstGeom>
          <a:noFill/>
        </p:spPr>
        <p:txBody>
          <a:bodyPr wrap="square" rtlCol="0">
            <a:spAutoFit/>
          </a:bodyPr>
          <a:lstStyle/>
          <a:p>
            <a:r>
              <a:rPr lang="tr-TR" sz="2400" b="1" dirty="0"/>
              <a:t>REVİZE EDİLMİŞ VII. YARIYILLIK DERS PLANI</a:t>
            </a:r>
          </a:p>
        </p:txBody>
      </p:sp>
    </p:spTree>
    <p:extLst>
      <p:ext uri="{BB962C8B-B14F-4D97-AF65-F5344CB8AC3E}">
        <p14:creationId xmlns:p14="http://schemas.microsoft.com/office/powerpoint/2010/main" val="173003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CA06D0B-B4BB-4CD9-AFAF-F67F3A4252D2}"/>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9D7FA1C8-4FBC-4EC0-9305-26A4F8C088F8}"/>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8" name="Resim 7">
            <a:extLst>
              <a:ext uri="{FF2B5EF4-FFF2-40B4-BE49-F238E27FC236}">
                <a16:creationId xmlns:a16="http://schemas.microsoft.com/office/drawing/2014/main" id="{D0872835-2406-47E0-9E3D-98176253813F}"/>
              </a:ext>
            </a:extLst>
          </p:cNvPr>
          <p:cNvPicPr>
            <a:picLocks noChangeAspect="1"/>
          </p:cNvPicPr>
          <p:nvPr/>
        </p:nvPicPr>
        <p:blipFill rotWithShape="1">
          <a:blip r:embed="rId3"/>
          <a:srcRect l="2087" t="46317" r="23067" b="15739"/>
          <a:stretch/>
        </p:blipFill>
        <p:spPr>
          <a:xfrm>
            <a:off x="744716" y="2069432"/>
            <a:ext cx="10924470" cy="3115310"/>
          </a:xfrm>
          <a:prstGeom prst="rect">
            <a:avLst/>
          </a:prstGeom>
        </p:spPr>
      </p:pic>
    </p:spTree>
    <p:extLst>
      <p:ext uri="{BB962C8B-B14F-4D97-AF65-F5344CB8AC3E}">
        <p14:creationId xmlns:p14="http://schemas.microsoft.com/office/powerpoint/2010/main" val="1275709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65C8DF9-5C42-4AF9-B6B5-2594BFEDB0C1}"/>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227D6CEC-3867-4194-80AB-09CBA24B9882}"/>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6" name="Resim 5">
            <a:extLst>
              <a:ext uri="{FF2B5EF4-FFF2-40B4-BE49-F238E27FC236}">
                <a16:creationId xmlns:a16="http://schemas.microsoft.com/office/drawing/2014/main" id="{D84AF802-71F5-4F92-A862-C353134D2E34}"/>
              </a:ext>
            </a:extLst>
          </p:cNvPr>
          <p:cNvPicPr>
            <a:picLocks noChangeAspect="1"/>
          </p:cNvPicPr>
          <p:nvPr/>
        </p:nvPicPr>
        <p:blipFill rotWithShape="1">
          <a:blip r:embed="rId3"/>
          <a:srcRect l="1974" t="43229" r="21053" b="20245"/>
          <a:stretch/>
        </p:blipFill>
        <p:spPr>
          <a:xfrm>
            <a:off x="988992" y="2172902"/>
            <a:ext cx="10214016" cy="2726357"/>
          </a:xfrm>
          <a:prstGeom prst="rect">
            <a:avLst/>
          </a:prstGeom>
        </p:spPr>
      </p:pic>
      <p:sp>
        <p:nvSpPr>
          <p:cNvPr id="5" name="Dikdörtgen 4">
            <a:extLst>
              <a:ext uri="{FF2B5EF4-FFF2-40B4-BE49-F238E27FC236}">
                <a16:creationId xmlns:a16="http://schemas.microsoft.com/office/drawing/2014/main" id="{4E17B9A8-943A-4E42-9632-B616F18BECCB}"/>
              </a:ext>
            </a:extLst>
          </p:cNvPr>
          <p:cNvSpPr/>
          <p:nvPr/>
        </p:nvSpPr>
        <p:spPr>
          <a:xfrm>
            <a:off x="1499616" y="3363067"/>
            <a:ext cx="2825496" cy="11632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BC82433B-6E17-40A4-857C-E953C9F1A549}"/>
              </a:ext>
            </a:extLst>
          </p:cNvPr>
          <p:cNvSpPr/>
          <p:nvPr/>
        </p:nvSpPr>
        <p:spPr>
          <a:xfrm>
            <a:off x="1499616" y="2518771"/>
            <a:ext cx="1819656" cy="7273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024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75" fill="hold">
                                          <p:stCondLst>
                                            <p:cond delay="0"/>
                                          </p:stCondLst>
                                        </p:cTn>
                                        <p:tgtEl>
                                          <p:spTgt spid="7"/>
                                        </p:tgtEl>
                                        <p:attrNameLst>
                                          <p:attrName>r</p:attrName>
                                        </p:attrNameLst>
                                      </p:cBhvr>
                                    </p:animRot>
                                    <p:animRot by="-240000">
                                      <p:cBhvr>
                                        <p:cTn id="7" dur="350" fill="hold">
                                          <p:stCondLst>
                                            <p:cond delay="350"/>
                                          </p:stCondLst>
                                        </p:cTn>
                                        <p:tgtEl>
                                          <p:spTgt spid="7"/>
                                        </p:tgtEl>
                                        <p:attrNameLst>
                                          <p:attrName>r</p:attrName>
                                        </p:attrNameLst>
                                      </p:cBhvr>
                                    </p:animRot>
                                    <p:animRot by="240000">
                                      <p:cBhvr>
                                        <p:cTn id="8" dur="350" fill="hold">
                                          <p:stCondLst>
                                            <p:cond delay="700"/>
                                          </p:stCondLst>
                                        </p:cTn>
                                        <p:tgtEl>
                                          <p:spTgt spid="7"/>
                                        </p:tgtEl>
                                        <p:attrNameLst>
                                          <p:attrName>r</p:attrName>
                                        </p:attrNameLst>
                                      </p:cBhvr>
                                    </p:animRot>
                                    <p:animRot by="-240000">
                                      <p:cBhvr>
                                        <p:cTn id="9" dur="350" fill="hold">
                                          <p:stCondLst>
                                            <p:cond delay="1050"/>
                                          </p:stCondLst>
                                        </p:cTn>
                                        <p:tgtEl>
                                          <p:spTgt spid="7"/>
                                        </p:tgtEl>
                                        <p:attrNameLst>
                                          <p:attrName>r</p:attrName>
                                        </p:attrNameLst>
                                      </p:cBhvr>
                                    </p:animRot>
                                    <p:animRot by="120000">
                                      <p:cBhvr>
                                        <p:cTn id="10" dur="350" fill="hold">
                                          <p:stCondLst>
                                            <p:cond delay="1400"/>
                                          </p:stCondLst>
                                        </p:cTn>
                                        <p:tgtEl>
                                          <p:spTgt spid="7"/>
                                        </p:tgtEl>
                                        <p:attrNameLst>
                                          <p:attrName>r</p:attrName>
                                        </p:attrNameLst>
                                      </p:cBhvr>
                                    </p:animRot>
                                  </p:childTnLst>
                                </p:cTn>
                              </p:par>
                              <p:par>
                                <p:cTn id="11" presetID="32" presetClass="emph" presetSubtype="0" fill="hold" grpId="0" nodeType="withEffect">
                                  <p:stCondLst>
                                    <p:cond delay="0"/>
                                  </p:stCondLst>
                                  <p:childTnLst>
                                    <p:animRot by="120000">
                                      <p:cBhvr>
                                        <p:cTn id="12" dur="175" fill="hold">
                                          <p:stCondLst>
                                            <p:cond delay="0"/>
                                          </p:stCondLst>
                                        </p:cTn>
                                        <p:tgtEl>
                                          <p:spTgt spid="5"/>
                                        </p:tgtEl>
                                        <p:attrNameLst>
                                          <p:attrName>r</p:attrName>
                                        </p:attrNameLst>
                                      </p:cBhvr>
                                    </p:animRot>
                                    <p:animRot by="-240000">
                                      <p:cBhvr>
                                        <p:cTn id="13" dur="350" fill="hold">
                                          <p:stCondLst>
                                            <p:cond delay="350"/>
                                          </p:stCondLst>
                                        </p:cTn>
                                        <p:tgtEl>
                                          <p:spTgt spid="5"/>
                                        </p:tgtEl>
                                        <p:attrNameLst>
                                          <p:attrName>r</p:attrName>
                                        </p:attrNameLst>
                                      </p:cBhvr>
                                    </p:animRot>
                                    <p:animRot by="240000">
                                      <p:cBhvr>
                                        <p:cTn id="14" dur="350" fill="hold">
                                          <p:stCondLst>
                                            <p:cond delay="700"/>
                                          </p:stCondLst>
                                        </p:cTn>
                                        <p:tgtEl>
                                          <p:spTgt spid="5"/>
                                        </p:tgtEl>
                                        <p:attrNameLst>
                                          <p:attrName>r</p:attrName>
                                        </p:attrNameLst>
                                      </p:cBhvr>
                                    </p:animRot>
                                    <p:animRot by="-240000">
                                      <p:cBhvr>
                                        <p:cTn id="15" dur="350" fill="hold">
                                          <p:stCondLst>
                                            <p:cond delay="1050"/>
                                          </p:stCondLst>
                                        </p:cTn>
                                        <p:tgtEl>
                                          <p:spTgt spid="5"/>
                                        </p:tgtEl>
                                        <p:attrNameLst>
                                          <p:attrName>r</p:attrName>
                                        </p:attrNameLst>
                                      </p:cBhvr>
                                    </p:animRot>
                                    <p:animRot by="120000">
                                      <p:cBhvr>
                                        <p:cTn id="16" dur="350" fill="hold">
                                          <p:stCondLst>
                                            <p:cond delay="1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1C9DD33-5B8A-4477-9B40-9EFB93212069}"/>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6" name="Resim 5">
            <a:extLst>
              <a:ext uri="{FF2B5EF4-FFF2-40B4-BE49-F238E27FC236}">
                <a16:creationId xmlns:a16="http://schemas.microsoft.com/office/drawing/2014/main" id="{4E0200FC-77DB-4C05-8B31-44DD4B2EA4E7}"/>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8" name="Resim 7">
            <a:extLst>
              <a:ext uri="{FF2B5EF4-FFF2-40B4-BE49-F238E27FC236}">
                <a16:creationId xmlns:a16="http://schemas.microsoft.com/office/drawing/2014/main" id="{54C89648-931F-46EC-90AA-E09CEF9DB21E}"/>
              </a:ext>
            </a:extLst>
          </p:cNvPr>
          <p:cNvPicPr>
            <a:picLocks noChangeAspect="1"/>
          </p:cNvPicPr>
          <p:nvPr/>
        </p:nvPicPr>
        <p:blipFill rotWithShape="1">
          <a:blip r:embed="rId3"/>
          <a:srcRect l="1547" t="62131" r="42852" b="21100"/>
          <a:stretch/>
        </p:blipFill>
        <p:spPr>
          <a:xfrm>
            <a:off x="1668546" y="1847652"/>
            <a:ext cx="8955462" cy="1519320"/>
          </a:xfrm>
          <a:prstGeom prst="rect">
            <a:avLst/>
          </a:prstGeom>
        </p:spPr>
      </p:pic>
      <p:pic>
        <p:nvPicPr>
          <p:cNvPr id="10" name="Resim 9">
            <a:extLst>
              <a:ext uri="{FF2B5EF4-FFF2-40B4-BE49-F238E27FC236}">
                <a16:creationId xmlns:a16="http://schemas.microsoft.com/office/drawing/2014/main" id="{6ED78C7F-0D37-4FEC-BE0A-D81A4E95403D}"/>
              </a:ext>
            </a:extLst>
          </p:cNvPr>
          <p:cNvPicPr>
            <a:picLocks noChangeAspect="1"/>
          </p:cNvPicPr>
          <p:nvPr/>
        </p:nvPicPr>
        <p:blipFill rotWithShape="1">
          <a:blip r:embed="rId4"/>
          <a:srcRect l="1701" t="47766" r="42925" b="33059"/>
          <a:stretch/>
        </p:blipFill>
        <p:spPr>
          <a:xfrm>
            <a:off x="1668546" y="3753474"/>
            <a:ext cx="9025768" cy="1758102"/>
          </a:xfrm>
          <a:prstGeom prst="rect">
            <a:avLst/>
          </a:prstGeom>
        </p:spPr>
      </p:pic>
    </p:spTree>
    <p:extLst>
      <p:ext uri="{BB962C8B-B14F-4D97-AF65-F5344CB8AC3E}">
        <p14:creationId xmlns:p14="http://schemas.microsoft.com/office/powerpoint/2010/main" val="366737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4E7A7DC-2957-4264-8588-61CFA3BF1A3D}"/>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E88A257A-934B-4C03-8B84-D8C60B050371}"/>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6" name="Resim 5">
            <a:extLst>
              <a:ext uri="{FF2B5EF4-FFF2-40B4-BE49-F238E27FC236}">
                <a16:creationId xmlns:a16="http://schemas.microsoft.com/office/drawing/2014/main" id="{8AC78ECA-FBD0-4F95-8E52-87306BDE9CBD}"/>
              </a:ext>
            </a:extLst>
          </p:cNvPr>
          <p:cNvPicPr>
            <a:picLocks noChangeAspect="1"/>
          </p:cNvPicPr>
          <p:nvPr/>
        </p:nvPicPr>
        <p:blipFill rotWithShape="1">
          <a:blip r:embed="rId3"/>
          <a:srcRect l="1857" t="40825" r="41521" b="16151"/>
          <a:stretch/>
        </p:blipFill>
        <p:spPr>
          <a:xfrm>
            <a:off x="1442302" y="1585253"/>
            <a:ext cx="9426804" cy="4029070"/>
          </a:xfrm>
          <a:prstGeom prst="rect">
            <a:avLst/>
          </a:prstGeom>
        </p:spPr>
      </p:pic>
    </p:spTree>
    <p:extLst>
      <p:ext uri="{BB962C8B-B14F-4D97-AF65-F5344CB8AC3E}">
        <p14:creationId xmlns:p14="http://schemas.microsoft.com/office/powerpoint/2010/main" val="106534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7+1 UYGULAMASI İÇİN PAYDAŞLARIMIZ</a:t>
            </a: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sp>
        <p:nvSpPr>
          <p:cNvPr id="7" name="Metin kutusu 3">
            <a:extLst>
              <a:ext uri="{FF2B5EF4-FFF2-40B4-BE49-F238E27FC236}">
                <a16:creationId xmlns:a16="http://schemas.microsoft.com/office/drawing/2014/main" id="{F379329C-50B5-46B2-B814-48A17BEC212C}"/>
              </a:ext>
            </a:extLst>
          </p:cNvPr>
          <p:cNvSpPr txBox="1"/>
          <p:nvPr/>
        </p:nvSpPr>
        <p:spPr>
          <a:xfrm>
            <a:off x="912609" y="2686208"/>
            <a:ext cx="2799034" cy="2585323"/>
          </a:xfrm>
          <a:prstGeom prst="rect">
            <a:avLst/>
          </a:prstGeom>
          <a:no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b="1" dirty="0"/>
          </a:p>
          <a:p>
            <a:r>
              <a:rPr lang="tr-TR" b="1" dirty="0"/>
              <a:t>Bölüm/Program tasarımında paydaş katılımı örnekleri</a:t>
            </a:r>
          </a:p>
          <a:p>
            <a:endParaRPr lang="tr-TR" b="1" u="sng" dirty="0"/>
          </a:p>
          <a:p>
            <a:endParaRPr lang="tr-TR" dirty="0"/>
          </a:p>
          <a:p>
            <a:endParaRPr lang="tr-TR" dirty="0"/>
          </a:p>
          <a:p>
            <a:endParaRPr lang="tr-TR" dirty="0"/>
          </a:p>
          <a:p>
            <a:endParaRPr lang="tr-TR" dirty="0"/>
          </a:p>
        </p:txBody>
      </p:sp>
      <p:pic>
        <p:nvPicPr>
          <p:cNvPr id="8" name="Resim 7">
            <a:extLst>
              <a:ext uri="{FF2B5EF4-FFF2-40B4-BE49-F238E27FC236}">
                <a16:creationId xmlns:a16="http://schemas.microsoft.com/office/drawing/2014/main" id="{337F8398-98E3-4B50-B7ED-C16BED71D5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28785" y="1681364"/>
            <a:ext cx="6080670" cy="4250864"/>
          </a:xfrm>
          <a:prstGeom prst="rect">
            <a:avLst/>
          </a:prstGeom>
          <a:ln w="88900" cap="sq" cmpd="thickThin">
            <a:solidFill>
              <a:srgbClr val="000000"/>
            </a:solidFill>
            <a:prstDash val="solid"/>
            <a:miter lim="800000"/>
          </a:ln>
          <a:effectLst>
            <a:innerShdw blurRad="76200">
              <a:srgbClr val="000000"/>
            </a:innerShdw>
          </a:effectLst>
        </p:spPr>
      </p:pic>
      <p:sp>
        <p:nvSpPr>
          <p:cNvPr id="2" name="Ok: Sağ 1">
            <a:extLst>
              <a:ext uri="{FF2B5EF4-FFF2-40B4-BE49-F238E27FC236}">
                <a16:creationId xmlns:a16="http://schemas.microsoft.com/office/drawing/2014/main" id="{D5193570-D9DA-499E-B60F-6C65068C22A4}"/>
              </a:ext>
            </a:extLst>
          </p:cNvPr>
          <p:cNvSpPr/>
          <p:nvPr/>
        </p:nvSpPr>
        <p:spPr>
          <a:xfrm>
            <a:off x="3574513" y="3332878"/>
            <a:ext cx="1188720" cy="4114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93502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05EA8DF-B877-47BC-9FB8-BB0B261612F8}"/>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EĞİTİM VE ÖĞRETİM  </a:t>
            </a:r>
          </a:p>
        </p:txBody>
      </p:sp>
      <p:pic>
        <p:nvPicPr>
          <p:cNvPr id="4" name="Resim 3">
            <a:extLst>
              <a:ext uri="{FF2B5EF4-FFF2-40B4-BE49-F238E27FC236}">
                <a16:creationId xmlns:a16="http://schemas.microsoft.com/office/drawing/2014/main" id="{2FB3D87E-982A-4B2D-A5C4-206992D6C7E7}"/>
              </a:ext>
            </a:extLst>
          </p:cNvPr>
          <p:cNvPicPr>
            <a:picLocks noChangeAspect="1"/>
          </p:cNvPicPr>
          <p:nvPr/>
        </p:nvPicPr>
        <p:blipFill>
          <a:blip r:embed="rId2"/>
          <a:stretch>
            <a:fillRect/>
          </a:stretch>
        </p:blipFill>
        <p:spPr>
          <a:xfrm>
            <a:off x="11309455" y="95869"/>
            <a:ext cx="802672" cy="829903"/>
          </a:xfrm>
          <a:prstGeom prst="rect">
            <a:avLst/>
          </a:prstGeom>
        </p:spPr>
      </p:pic>
      <p:sp>
        <p:nvSpPr>
          <p:cNvPr id="7" name="Metin kutusu 6">
            <a:extLst>
              <a:ext uri="{FF2B5EF4-FFF2-40B4-BE49-F238E27FC236}">
                <a16:creationId xmlns:a16="http://schemas.microsoft.com/office/drawing/2014/main" id="{AC3EB644-96E0-4011-A05A-DEBED6280A84}"/>
              </a:ext>
            </a:extLst>
          </p:cNvPr>
          <p:cNvSpPr txBox="1"/>
          <p:nvPr/>
        </p:nvSpPr>
        <p:spPr>
          <a:xfrm>
            <a:off x="424349" y="2644170"/>
            <a:ext cx="3664458" cy="1569660"/>
          </a:xfrm>
          <a:prstGeom prst="rect">
            <a:avLst/>
          </a:prstGeom>
          <a:noFill/>
        </p:spPr>
        <p:txBody>
          <a:bodyPr wrap="square" rtlCol="0">
            <a:spAutoFit/>
          </a:bodyPr>
          <a:lstStyle/>
          <a:p>
            <a:r>
              <a:rPr lang="tr-TR" sz="2400" b="1" dirty="0"/>
              <a:t>2021-2022 EĞİTİM ÖĞRETİM YILINDA UZAKTAN EĞİTİM İLE  VERİLECEK DERSLER </a:t>
            </a:r>
          </a:p>
        </p:txBody>
      </p:sp>
      <p:pic>
        <p:nvPicPr>
          <p:cNvPr id="9" name="Resim 8">
            <a:extLst>
              <a:ext uri="{FF2B5EF4-FFF2-40B4-BE49-F238E27FC236}">
                <a16:creationId xmlns:a16="http://schemas.microsoft.com/office/drawing/2014/main" id="{760D4055-1FA1-4C9E-935A-6BCE429048F9}"/>
              </a:ext>
            </a:extLst>
          </p:cNvPr>
          <p:cNvPicPr>
            <a:picLocks noChangeAspect="1"/>
          </p:cNvPicPr>
          <p:nvPr/>
        </p:nvPicPr>
        <p:blipFill rotWithShape="1">
          <a:blip r:embed="rId3"/>
          <a:srcRect l="31875" t="26001" r="29725" b="12266"/>
          <a:stretch/>
        </p:blipFill>
        <p:spPr>
          <a:xfrm>
            <a:off x="4745736" y="173736"/>
            <a:ext cx="6749022" cy="6103119"/>
          </a:xfrm>
          <a:prstGeom prst="rect">
            <a:avLst/>
          </a:prstGeom>
        </p:spPr>
      </p:pic>
    </p:spTree>
    <p:extLst>
      <p:ext uri="{BB962C8B-B14F-4D97-AF65-F5344CB8AC3E}">
        <p14:creationId xmlns:p14="http://schemas.microsoft.com/office/powerpoint/2010/main" val="30500954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2611285725"/>
              </p:ext>
            </p:extLst>
          </p:nvPr>
        </p:nvGraphicFramePr>
        <p:xfrm>
          <a:off x="481209" y="1296988"/>
          <a:ext cx="11047771" cy="4717312"/>
        </p:xfrm>
        <a:graphic>
          <a:graphicData uri="http://schemas.openxmlformats.org/drawingml/2006/table">
            <a:tbl>
              <a:tblPr firstRow="1" bandRow="1">
                <a:tableStyleId>{7DF18680-E054-41AD-8BC1-D1AEF772440D}</a:tableStyleId>
              </a:tblPr>
              <a:tblGrid>
                <a:gridCol w="4491950">
                  <a:extLst>
                    <a:ext uri="{9D8B030D-6E8A-4147-A177-3AD203B41FA5}">
                      <a16:colId xmlns:a16="http://schemas.microsoft.com/office/drawing/2014/main" val="20000"/>
                    </a:ext>
                  </a:extLst>
                </a:gridCol>
                <a:gridCol w="1942466">
                  <a:extLst>
                    <a:ext uri="{9D8B030D-6E8A-4147-A177-3AD203B41FA5}">
                      <a16:colId xmlns:a16="http://schemas.microsoft.com/office/drawing/2014/main" val="20001"/>
                    </a:ext>
                  </a:extLst>
                </a:gridCol>
                <a:gridCol w="2428084">
                  <a:extLst>
                    <a:ext uri="{9D8B030D-6E8A-4147-A177-3AD203B41FA5}">
                      <a16:colId xmlns:a16="http://schemas.microsoft.com/office/drawing/2014/main" val="20002"/>
                    </a:ext>
                  </a:extLst>
                </a:gridCol>
                <a:gridCol w="2185271">
                  <a:extLst>
                    <a:ext uri="{9D8B030D-6E8A-4147-A177-3AD203B41FA5}">
                      <a16:colId xmlns:a16="http://schemas.microsoft.com/office/drawing/2014/main" val="2546088549"/>
                    </a:ext>
                  </a:extLst>
                </a:gridCol>
              </a:tblGrid>
              <a:tr h="88045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u="sng" dirty="0">
                          <a:solidFill>
                            <a:schemeClr val="tx1"/>
                          </a:solidFill>
                          <a:latin typeface="+mn-lt"/>
                          <a:cs typeface="Arial" panose="020B0604020202020204" pitchFamily="34" charset="0"/>
                        </a:rPr>
                        <a:t>STRATEJİK</a:t>
                      </a:r>
                      <a:r>
                        <a:rPr lang="tr-TR" sz="2000" b="1" u="sng" baseline="0" dirty="0">
                          <a:solidFill>
                            <a:schemeClr val="tx1"/>
                          </a:solidFill>
                          <a:latin typeface="+mn-lt"/>
                          <a:cs typeface="Arial" panose="020B0604020202020204" pitchFamily="34" charset="0"/>
                        </a:rPr>
                        <a:t> AMAÇ 1</a:t>
                      </a:r>
                    </a:p>
                    <a:p>
                      <a:pPr algn="ctr"/>
                      <a:r>
                        <a:rPr lang="tr-TR" sz="2000" b="1" i="0" u="none" strike="noStrike" kern="1200" baseline="0" dirty="0">
                          <a:solidFill>
                            <a:schemeClr val="tx1"/>
                          </a:solidFill>
                          <a:latin typeface="+mn-lt"/>
                          <a:ea typeface="+mn-ea"/>
                          <a:cs typeface="Arial" panose="020B0604020202020204" pitchFamily="34" charset="0"/>
                        </a:rPr>
                        <a:t>Eğitim-öğretim süreçlerinde etkin, verimli ve sürdürülebilir başarı sağlamak. </a:t>
                      </a:r>
                      <a:endParaRPr lang="tr-TR" sz="2000" b="0" i="0" u="none" strike="noStrike" kern="1200" baseline="0" dirty="0">
                        <a:solidFill>
                          <a:schemeClr val="tx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272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mn-lt"/>
                          <a:cs typeface="Arial" panose="020B0604020202020204" pitchFamily="34" charset="0"/>
                        </a:rPr>
                        <a:t>Hedef 1.1:</a:t>
                      </a:r>
                      <a:r>
                        <a:rPr lang="tr-TR" sz="1600" b="1" baseline="0" dirty="0">
                          <a:solidFill>
                            <a:schemeClr val="tx1"/>
                          </a:solidFill>
                          <a:latin typeface="+mn-lt"/>
                          <a:cs typeface="Arial" panose="020B0604020202020204" pitchFamily="34" charset="0"/>
                        </a:rPr>
                        <a:t> </a:t>
                      </a:r>
                      <a:r>
                        <a:rPr lang="tr-TR" sz="1600" b="0" i="0" u="none" strike="noStrike" kern="1200" baseline="0" dirty="0">
                          <a:solidFill>
                            <a:schemeClr val="tx1"/>
                          </a:solidFill>
                          <a:latin typeface="+mn-lt"/>
                          <a:ea typeface="+mn-ea"/>
                          <a:cs typeface="Times New Roman" panose="02020603050405020304" pitchFamily="18" charset="0"/>
                        </a:rPr>
                        <a:t>Ön lisans, lisans ve lisansüstü eğitimde tercih edilen bir üniversite olmak. </a:t>
                      </a:r>
                      <a:endParaRPr lang="tr-TR" sz="1600" b="1" i="0"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4038">
                <a:tc rowSpan="2">
                  <a:txBody>
                    <a:bodyPr/>
                    <a:lstStyle/>
                    <a:p>
                      <a:pPr algn="ctr"/>
                      <a:r>
                        <a:rPr lang="tr-TR" sz="1600" b="1" dirty="0">
                          <a:latin typeface="+mn-lt"/>
                          <a:cs typeface="Arial" pitchFamily="34" charset="0"/>
                        </a:rPr>
                        <a:t>PERFORMANS</a:t>
                      </a:r>
                      <a:r>
                        <a:rPr lang="tr-TR" sz="1600" b="1" baseline="0" dirty="0">
                          <a:latin typeface="+mn-lt"/>
                          <a:cs typeface="Arial" pitchFamily="34" charset="0"/>
                        </a:rPr>
                        <a:t> GÖSTERGELERİ</a:t>
                      </a:r>
                      <a:endParaRPr lang="tr-TR" sz="1600" b="1" dirty="0">
                        <a:solidFill>
                          <a:schemeClr val="accent2">
                            <a:lumMod val="75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tr-TR" sz="160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646065">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GERÇEKLEŞEN</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646065">
                <a:tc>
                  <a:txBody>
                    <a:bodyPr/>
                    <a:lstStyle/>
                    <a:p>
                      <a:r>
                        <a:rPr lang="tr-TR" sz="1600" b="0" i="0" kern="1200" dirty="0">
                          <a:solidFill>
                            <a:schemeClr val="dk1"/>
                          </a:solidFill>
                          <a:effectLst/>
                          <a:latin typeface="+mn-lt"/>
                          <a:ea typeface="+mn-ea"/>
                          <a:cs typeface="+mn-cs"/>
                        </a:rPr>
                        <a:t>Üniversitemizi ilk sırada tercih eden öğrenci sayısı</a:t>
                      </a:r>
                      <a:endParaRPr lang="tr-TR" sz="1600" kern="1200" dirty="0">
                        <a:solidFill>
                          <a:schemeClr val="dk1"/>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30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12</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800" b="1"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4888">
                <a:tc>
                  <a:txBody>
                    <a:bodyPr/>
                    <a:lstStyle/>
                    <a:p>
                      <a:pPr marL="0" algn="l" defTabSz="914400" rtl="0" eaLnBrk="1" fontAlgn="ctr" latinLnBrk="0" hangingPunct="1"/>
                      <a:r>
                        <a:rPr lang="tr-TR" sz="1600" b="0" i="0" kern="1200" dirty="0">
                          <a:solidFill>
                            <a:schemeClr val="dk1"/>
                          </a:solidFill>
                          <a:effectLst/>
                          <a:latin typeface="+mn-lt"/>
                          <a:ea typeface="+mn-ea"/>
                          <a:cs typeface="+mn-cs"/>
                        </a:rPr>
                        <a:t> Bölüm/Program doluluk oranları</a:t>
                      </a:r>
                      <a:endParaRPr lang="tr-TR" sz="1600" kern="1200" dirty="0">
                        <a:solidFill>
                          <a:schemeClr val="dk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8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734">
                <a:tc>
                  <a:txBody>
                    <a:bodyPr/>
                    <a:lstStyle/>
                    <a:p>
                      <a:pPr marL="0" algn="l" defTabSz="914400" rtl="0" eaLnBrk="1" fontAlgn="ctr" latinLnBrk="0" hangingPunct="1"/>
                      <a:r>
                        <a:rPr lang="tr-TR" sz="1600" b="0" i="0" kern="1200" dirty="0">
                          <a:solidFill>
                            <a:schemeClr val="dk1"/>
                          </a:solidFill>
                          <a:effectLst/>
                          <a:latin typeface="+mn-lt"/>
                          <a:ea typeface="+mn-ea"/>
                          <a:cs typeface="+mn-cs"/>
                        </a:rPr>
                        <a:t>Uluslararası öğrenci sayısı.</a:t>
                      </a:r>
                      <a:endParaRPr lang="tr-TR" sz="1600" kern="1200" dirty="0">
                        <a:solidFill>
                          <a:schemeClr val="dk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800" b="1"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7765">
                <a:tc>
                  <a:txBody>
                    <a:bodyPr/>
                    <a:lstStyle/>
                    <a:p>
                      <a:pPr marL="0" algn="l" defTabSz="914400" rtl="0" eaLnBrk="1" fontAlgn="ctr" latinLnBrk="0" hangingPunct="1"/>
                      <a:r>
                        <a:rPr lang="tr-TR" sz="1600" b="0" i="0" kern="1200" dirty="0">
                          <a:solidFill>
                            <a:schemeClr val="dk1"/>
                          </a:solidFill>
                          <a:effectLst/>
                          <a:latin typeface="+mn-lt"/>
                          <a:ea typeface="+mn-ea"/>
                          <a:cs typeface="+mn-cs"/>
                        </a:rPr>
                        <a:t> Değişim Programları ile Gelen Öğrenci Sayısı</a:t>
                      </a:r>
                      <a:endParaRPr lang="tr-TR" sz="1600" kern="1200" dirty="0">
                        <a:solidFill>
                          <a:schemeClr val="dk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effectLst/>
                        </a:rPr>
                        <a:t>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8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800509"/>
                  </a:ext>
                </a:extLst>
              </a:tr>
            </a:tbl>
          </a:graphicData>
        </a:graphic>
      </p:graphicFrame>
      <p:sp>
        <p:nvSpPr>
          <p:cNvPr id="6" name="Dikdörtgen 5">
            <a:extLst>
              <a:ext uri="{FF2B5EF4-FFF2-40B4-BE49-F238E27FC236}">
                <a16:creationId xmlns:a16="http://schemas.microsoft.com/office/drawing/2014/main" id="{2B2A4C7F-72E0-46B2-B062-4CF9B43FE98F}"/>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HEDEFLER</a:t>
            </a:r>
          </a:p>
        </p:txBody>
      </p:sp>
      <p:pic>
        <p:nvPicPr>
          <p:cNvPr id="7" name="Resim 6">
            <a:extLst>
              <a:ext uri="{FF2B5EF4-FFF2-40B4-BE49-F238E27FC236}">
                <a16:creationId xmlns:a16="http://schemas.microsoft.com/office/drawing/2014/main" id="{9034B9F6-3EC8-45B8-B3F2-A941044B9BBA}"/>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1892684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r>
              <a:rPr lang="tr-TR"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481209" y="1287136"/>
            <a:ext cx="10906539" cy="4801314"/>
          </a:xfrm>
          <a:prstGeom prst="rect">
            <a:avLst/>
          </a:prstGeom>
        </p:spPr>
        <p:txBody>
          <a:bodyPr wrap="square">
            <a:spAutoFit/>
          </a:bodyPr>
          <a:lstStyle/>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BÖLÜM HAKKINDA</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KOMİSYONLAR</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BÖLÜM DANIŞMA KURULU</a:t>
            </a:r>
          </a:p>
          <a:p>
            <a:pPr marL="285750" indent="-285750" algn="ctr">
              <a:spcAft>
                <a:spcPts val="0"/>
              </a:spcAft>
              <a:buFont typeface="Wingdings" panose="05000000000000000000" pitchFamily="2" charset="2"/>
              <a:buChar char="Ø"/>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effectLst/>
                <a:latin typeface="Times New Roman" panose="02020603050405020304" pitchFamily="18" charset="0"/>
                <a:ea typeface="Times New Roman" panose="02020603050405020304" pitchFamily="18" charset="0"/>
              </a:rPr>
              <a:t>EĞİTİM- ÖĞRETİM</a:t>
            </a:r>
          </a:p>
          <a:p>
            <a:pPr marL="285750" indent="-285750" algn="ctr">
              <a:spcAft>
                <a:spcPts val="0"/>
              </a:spcAft>
              <a:buFont typeface="Wingdings" panose="05000000000000000000" pitchFamily="2" charset="2"/>
              <a:buChar char="Ø"/>
            </a:pPr>
            <a:endParaRPr lang="tr-TR" sz="2400" dirty="0">
              <a:effectLst/>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latin typeface="Times New Roman" panose="02020603050405020304" pitchFamily="18" charset="0"/>
                <a:ea typeface="Times New Roman" panose="02020603050405020304" pitchFamily="18" charset="0"/>
              </a:rPr>
              <a:t>S</a:t>
            </a:r>
            <a:r>
              <a:rPr lang="tr-TR" sz="2400" dirty="0">
                <a:effectLst/>
                <a:latin typeface="Times New Roman" panose="02020603050405020304" pitchFamily="18" charset="0"/>
                <a:ea typeface="Times New Roman" panose="02020603050405020304" pitchFamily="18" charset="0"/>
              </a:rPr>
              <a:t>TRATEJİK AMAÇLAR</a:t>
            </a:r>
          </a:p>
          <a:p>
            <a:pPr algn="ctr">
              <a:spcAft>
                <a:spcPts val="0"/>
              </a:spcAft>
            </a:pPr>
            <a:endParaRPr lang="tr-TR" sz="2400" dirty="0">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r>
              <a:rPr lang="tr-TR" sz="2400" dirty="0">
                <a:effectLst/>
                <a:latin typeface="Times New Roman" panose="02020603050405020304" pitchFamily="18" charset="0"/>
                <a:ea typeface="Times New Roman" panose="02020603050405020304" pitchFamily="18" charset="0"/>
              </a:rPr>
              <a:t>SONUÇ VE DEĞERLENDİRME</a:t>
            </a:r>
          </a:p>
          <a:p>
            <a:pPr marL="285750" indent="-285750" algn="ctr">
              <a:spcAft>
                <a:spcPts val="0"/>
              </a:spcAft>
              <a:buFont typeface="Wingdings" panose="05000000000000000000" pitchFamily="2" charset="2"/>
              <a:buChar char="Ø"/>
            </a:pPr>
            <a:endParaRPr lang="tr-TR" sz="2400" dirty="0">
              <a:solidFill>
                <a:schemeClr val="accent1">
                  <a:lumMod val="75000"/>
                </a:schemeClr>
              </a:solidFill>
              <a:effectLst/>
              <a:latin typeface="Times New Roman" panose="02020603050405020304" pitchFamily="18" charset="0"/>
              <a:ea typeface="Times New Roman" panose="02020603050405020304" pitchFamily="18" charset="0"/>
            </a:endParaRPr>
          </a:p>
          <a:p>
            <a:pPr marL="285750" indent="-285750" algn="ctr">
              <a:spcAft>
                <a:spcPts val="0"/>
              </a:spcAft>
              <a:buFont typeface="Wingdings" panose="05000000000000000000" pitchFamily="2" charset="2"/>
              <a:buChar char="Ø"/>
            </a:pPr>
            <a:endParaRPr lang="tr-TR" dirty="0">
              <a:effectLst/>
              <a:latin typeface="Times New Roman" panose="02020603050405020304" pitchFamily="18" charset="0"/>
              <a:ea typeface="Times New Roman" panose="02020603050405020304" pitchFamily="18" charset="0"/>
            </a:endParaRPr>
          </a:p>
        </p:txBody>
      </p:sp>
      <p:sp>
        <p:nvSpPr>
          <p:cNvPr id="7" name="Dikdörtgen 6">
            <a:extLst>
              <a:ext uri="{FF2B5EF4-FFF2-40B4-BE49-F238E27FC236}">
                <a16:creationId xmlns:a16="http://schemas.microsoft.com/office/drawing/2014/main" id="{E44A0E9B-A509-4D68-95F3-DB486B28B150}"/>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İÇERİK</a:t>
            </a:r>
          </a:p>
        </p:txBody>
      </p:sp>
      <p:pic>
        <p:nvPicPr>
          <p:cNvPr id="9" name="Resim 8">
            <a:extLst>
              <a:ext uri="{FF2B5EF4-FFF2-40B4-BE49-F238E27FC236}">
                <a16:creationId xmlns:a16="http://schemas.microsoft.com/office/drawing/2014/main" id="{F2422F73-22A1-4028-B809-98A11E22E7C8}"/>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1929921114"/>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244594544"/>
              </p:ext>
            </p:extLst>
          </p:nvPr>
        </p:nvGraphicFramePr>
        <p:xfrm>
          <a:off x="367937" y="1658982"/>
          <a:ext cx="11562735" cy="2994925"/>
        </p:xfrm>
        <a:graphic>
          <a:graphicData uri="http://schemas.openxmlformats.org/drawingml/2006/table">
            <a:tbl>
              <a:tblPr firstRow="1" bandRow="1">
                <a:tableStyleId>{7DF18680-E054-41AD-8BC1-D1AEF772440D}</a:tableStyleId>
              </a:tblPr>
              <a:tblGrid>
                <a:gridCol w="3924965">
                  <a:extLst>
                    <a:ext uri="{9D8B030D-6E8A-4147-A177-3AD203B41FA5}">
                      <a16:colId xmlns:a16="http://schemas.microsoft.com/office/drawing/2014/main" val="1157630702"/>
                    </a:ext>
                  </a:extLst>
                </a:gridCol>
                <a:gridCol w="1697283">
                  <a:extLst>
                    <a:ext uri="{9D8B030D-6E8A-4147-A177-3AD203B41FA5}">
                      <a16:colId xmlns:a16="http://schemas.microsoft.com/office/drawing/2014/main" val="3153691121"/>
                    </a:ext>
                  </a:extLst>
                </a:gridCol>
                <a:gridCol w="2121605">
                  <a:extLst>
                    <a:ext uri="{9D8B030D-6E8A-4147-A177-3AD203B41FA5}">
                      <a16:colId xmlns:a16="http://schemas.microsoft.com/office/drawing/2014/main" val="3684036564"/>
                    </a:ext>
                  </a:extLst>
                </a:gridCol>
                <a:gridCol w="1909441">
                  <a:extLst>
                    <a:ext uri="{9D8B030D-6E8A-4147-A177-3AD203B41FA5}">
                      <a16:colId xmlns:a16="http://schemas.microsoft.com/office/drawing/2014/main" val="2291318584"/>
                    </a:ext>
                  </a:extLst>
                </a:gridCol>
                <a:gridCol w="1909441">
                  <a:extLst>
                    <a:ext uri="{9D8B030D-6E8A-4147-A177-3AD203B41FA5}">
                      <a16:colId xmlns:a16="http://schemas.microsoft.com/office/drawing/2014/main" val="2319417186"/>
                    </a:ext>
                  </a:extLst>
                </a:gridCol>
              </a:tblGrid>
              <a:tr h="97938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u="sng" dirty="0">
                          <a:solidFill>
                            <a:schemeClr val="tx1"/>
                          </a:solidFill>
                          <a:latin typeface="+mn-lt"/>
                          <a:cs typeface="Arial" panose="020B0604020202020204" pitchFamily="34" charset="0"/>
                        </a:rPr>
                        <a:t>STRATEJİK</a:t>
                      </a:r>
                      <a:r>
                        <a:rPr lang="tr-TR" sz="2000" b="1" u="sng" baseline="0" dirty="0">
                          <a:solidFill>
                            <a:schemeClr val="tx1"/>
                          </a:solidFill>
                          <a:latin typeface="+mn-lt"/>
                          <a:cs typeface="Arial" panose="020B0604020202020204" pitchFamily="34" charset="0"/>
                        </a:rPr>
                        <a:t> AMAÇ 1</a:t>
                      </a:r>
                    </a:p>
                    <a:p>
                      <a:pPr algn="ctr"/>
                      <a:r>
                        <a:rPr lang="tr-TR" sz="2000" b="1" i="0" u="none" strike="noStrike" kern="1200" baseline="0" dirty="0">
                          <a:solidFill>
                            <a:schemeClr val="tx1"/>
                          </a:solidFill>
                          <a:latin typeface="+mn-lt"/>
                          <a:ea typeface="+mn-ea"/>
                          <a:cs typeface="Arial" panose="020B0604020202020204" pitchFamily="34" charset="0"/>
                        </a:rPr>
                        <a:t>Eğitim-öğretim süreçlerinde etkin, verimli ve sürdürülebilir başarı sağlamak</a:t>
                      </a:r>
                      <a:r>
                        <a:rPr lang="tr-TR" sz="2000" b="1" i="0" u="none" strike="noStrike" kern="1200" baseline="0" dirty="0">
                          <a:solidFill>
                            <a:schemeClr val="lt1"/>
                          </a:solidFill>
                          <a:latin typeface="+mn-lt"/>
                          <a:ea typeface="+mn-ea"/>
                          <a:cs typeface="Arial" panose="020B0604020202020204" pitchFamily="34" charset="0"/>
                        </a:rPr>
                        <a:t>. </a:t>
                      </a:r>
                      <a:endParaRPr lang="tr-TR" sz="2000" b="0" i="0" u="none" strike="noStrike" kern="1200" baseline="0" dirty="0">
                        <a:solidFill>
                          <a:schemeClr val="l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9892005"/>
                  </a:ext>
                </a:extLst>
              </a:tr>
              <a:tr h="989543">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mn-lt"/>
                          <a:cs typeface="Arial" panose="020B0604020202020204" pitchFamily="34" charset="0"/>
                        </a:rPr>
                        <a:t>Hedef 1.2:</a:t>
                      </a:r>
                      <a:r>
                        <a:rPr lang="tr-TR" sz="1600" b="1" baseline="0" dirty="0">
                          <a:solidFill>
                            <a:schemeClr val="tx1"/>
                          </a:solidFill>
                          <a:latin typeface="+mn-lt"/>
                          <a:cs typeface="Arial" panose="020B0604020202020204" pitchFamily="34" charset="0"/>
                        </a:rPr>
                        <a:t> </a:t>
                      </a:r>
                      <a:r>
                        <a:rPr lang="tr-TR" sz="1600" b="0" i="0" u="none" strike="noStrike" kern="1200" baseline="0" dirty="0">
                          <a:solidFill>
                            <a:schemeClr val="tx1"/>
                          </a:solidFill>
                          <a:effectLst/>
                          <a:latin typeface="+mn-lt"/>
                          <a:ea typeface="+mn-ea"/>
                          <a:cs typeface="Times New Roman" panose="02020603050405020304" pitchFamily="18" charset="0"/>
                        </a:rPr>
                        <a:t>Programları ulusal ve uluslararası yeterlilikler çerçevesinde ve paydaş beklentilerini dikkate alarak güncellemek. </a:t>
                      </a:r>
                      <a:endParaRPr kumimoji="0" lang="tr-TR" sz="1600" b="0" i="0" kern="1200" dirty="0">
                        <a:solidFill>
                          <a:schemeClr val="tx1"/>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39637816"/>
                  </a:ext>
                </a:extLst>
              </a:tr>
              <a:tr h="389016">
                <a:tc rowSpan="2">
                  <a:txBody>
                    <a:bodyPr/>
                    <a:lstStyle/>
                    <a:p>
                      <a:pPr algn="ctr"/>
                      <a:r>
                        <a:rPr lang="tr-TR" sz="1600" b="1" dirty="0">
                          <a:latin typeface="+mn-lt"/>
                          <a:cs typeface="Arial" pitchFamily="34" charset="0"/>
                        </a:rPr>
                        <a:t>PERFORMANS</a:t>
                      </a:r>
                      <a:r>
                        <a:rPr lang="tr-TR" sz="1600" b="1" baseline="0" dirty="0">
                          <a:latin typeface="+mn-lt"/>
                          <a:cs typeface="Arial" pitchFamily="34" charset="0"/>
                        </a:rPr>
                        <a:t> GÖSTERGELERİ</a:t>
                      </a:r>
                      <a:endParaRPr lang="tr-TR" sz="1600" b="1" dirty="0">
                        <a:solidFill>
                          <a:schemeClr val="accent2">
                            <a:lumMod val="75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tr-TR" sz="160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tr-TR" sz="160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78184407"/>
                  </a:ext>
                </a:extLst>
              </a:tr>
              <a:tr h="63697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GERÇEKLEŞEN</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GERÇEKLEŞME ORANI</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831658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309952759"/>
              </p:ext>
            </p:extLst>
          </p:nvPr>
        </p:nvGraphicFramePr>
        <p:xfrm>
          <a:off x="367936" y="4670501"/>
          <a:ext cx="11562735" cy="844300"/>
        </p:xfrm>
        <a:graphic>
          <a:graphicData uri="http://schemas.openxmlformats.org/drawingml/2006/table">
            <a:tbl>
              <a:tblPr firstRow="1" bandRow="1">
                <a:tableStyleId>{7DF18680-E054-41AD-8BC1-D1AEF772440D}</a:tableStyleId>
              </a:tblPr>
              <a:tblGrid>
                <a:gridCol w="3924965">
                  <a:extLst>
                    <a:ext uri="{9D8B030D-6E8A-4147-A177-3AD203B41FA5}">
                      <a16:colId xmlns:a16="http://schemas.microsoft.com/office/drawing/2014/main" val="3945067863"/>
                    </a:ext>
                  </a:extLst>
                </a:gridCol>
                <a:gridCol w="1697283">
                  <a:extLst>
                    <a:ext uri="{9D8B030D-6E8A-4147-A177-3AD203B41FA5}">
                      <a16:colId xmlns:a16="http://schemas.microsoft.com/office/drawing/2014/main" val="3083702189"/>
                    </a:ext>
                  </a:extLst>
                </a:gridCol>
                <a:gridCol w="2121605">
                  <a:extLst>
                    <a:ext uri="{9D8B030D-6E8A-4147-A177-3AD203B41FA5}">
                      <a16:colId xmlns:a16="http://schemas.microsoft.com/office/drawing/2014/main" val="3280223367"/>
                    </a:ext>
                  </a:extLst>
                </a:gridCol>
                <a:gridCol w="1909441">
                  <a:extLst>
                    <a:ext uri="{9D8B030D-6E8A-4147-A177-3AD203B41FA5}">
                      <a16:colId xmlns:a16="http://schemas.microsoft.com/office/drawing/2014/main" val="1672668288"/>
                    </a:ext>
                  </a:extLst>
                </a:gridCol>
                <a:gridCol w="1909441">
                  <a:extLst>
                    <a:ext uri="{9D8B030D-6E8A-4147-A177-3AD203B41FA5}">
                      <a16:colId xmlns:a16="http://schemas.microsoft.com/office/drawing/2014/main" val="1077194262"/>
                    </a:ext>
                  </a:extLst>
                </a:gridCol>
              </a:tblGrid>
              <a:tr h="844300">
                <a:tc>
                  <a:txBody>
                    <a:bodyPr/>
                    <a:lstStyle/>
                    <a:p>
                      <a:pPr marL="0" algn="l" defTabSz="914400" rtl="0" eaLnBrk="1" fontAlgn="ctr" latinLnBrk="0" hangingPunct="1"/>
                      <a:r>
                        <a:rPr lang="tr-TR" sz="1600" b="0" i="0" kern="1200" dirty="0">
                          <a:solidFill>
                            <a:schemeClr val="dk1"/>
                          </a:solidFill>
                          <a:effectLst/>
                          <a:latin typeface="+mn-lt"/>
                          <a:ea typeface="+mn-ea"/>
                          <a:cs typeface="+mn-cs"/>
                        </a:rPr>
                        <a:t> Paydaş beklentileri doğrultusunda   güncellenen program sayısı.</a:t>
                      </a:r>
                      <a:endParaRPr lang="tr-TR" sz="1600" kern="1200" dirty="0">
                        <a:solidFill>
                          <a:schemeClr val="dk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9974257"/>
                  </a:ext>
                </a:extLst>
              </a:tr>
            </a:tbl>
          </a:graphicData>
        </a:graphic>
      </p:graphicFrame>
      <p:sp>
        <p:nvSpPr>
          <p:cNvPr id="7" name="Dikdörtgen 6">
            <a:extLst>
              <a:ext uri="{FF2B5EF4-FFF2-40B4-BE49-F238E27FC236}">
                <a16:creationId xmlns:a16="http://schemas.microsoft.com/office/drawing/2014/main" id="{C4B218B9-A9E0-4418-953D-17C0D188C9A7}"/>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HEDEFLER</a:t>
            </a:r>
          </a:p>
        </p:txBody>
      </p:sp>
      <p:pic>
        <p:nvPicPr>
          <p:cNvPr id="8" name="Resim 7">
            <a:extLst>
              <a:ext uri="{FF2B5EF4-FFF2-40B4-BE49-F238E27FC236}">
                <a16:creationId xmlns:a16="http://schemas.microsoft.com/office/drawing/2014/main" id="{251D3E6A-7C8C-4122-9D84-F2B1148F83C1}"/>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24096705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756048298"/>
              </p:ext>
            </p:extLst>
          </p:nvPr>
        </p:nvGraphicFramePr>
        <p:xfrm>
          <a:off x="367937" y="1658982"/>
          <a:ext cx="11562735" cy="2994925"/>
        </p:xfrm>
        <a:graphic>
          <a:graphicData uri="http://schemas.openxmlformats.org/drawingml/2006/table">
            <a:tbl>
              <a:tblPr firstRow="1" bandRow="1">
                <a:tableStyleId>{7DF18680-E054-41AD-8BC1-D1AEF772440D}</a:tableStyleId>
              </a:tblPr>
              <a:tblGrid>
                <a:gridCol w="3924965">
                  <a:extLst>
                    <a:ext uri="{9D8B030D-6E8A-4147-A177-3AD203B41FA5}">
                      <a16:colId xmlns:a16="http://schemas.microsoft.com/office/drawing/2014/main" val="1157630702"/>
                    </a:ext>
                  </a:extLst>
                </a:gridCol>
                <a:gridCol w="1697283">
                  <a:extLst>
                    <a:ext uri="{9D8B030D-6E8A-4147-A177-3AD203B41FA5}">
                      <a16:colId xmlns:a16="http://schemas.microsoft.com/office/drawing/2014/main" val="3153691121"/>
                    </a:ext>
                  </a:extLst>
                </a:gridCol>
                <a:gridCol w="2121605">
                  <a:extLst>
                    <a:ext uri="{9D8B030D-6E8A-4147-A177-3AD203B41FA5}">
                      <a16:colId xmlns:a16="http://schemas.microsoft.com/office/drawing/2014/main" val="3684036564"/>
                    </a:ext>
                  </a:extLst>
                </a:gridCol>
                <a:gridCol w="1909441">
                  <a:extLst>
                    <a:ext uri="{9D8B030D-6E8A-4147-A177-3AD203B41FA5}">
                      <a16:colId xmlns:a16="http://schemas.microsoft.com/office/drawing/2014/main" val="2291318584"/>
                    </a:ext>
                  </a:extLst>
                </a:gridCol>
                <a:gridCol w="1909441">
                  <a:extLst>
                    <a:ext uri="{9D8B030D-6E8A-4147-A177-3AD203B41FA5}">
                      <a16:colId xmlns:a16="http://schemas.microsoft.com/office/drawing/2014/main" val="2319417186"/>
                    </a:ext>
                  </a:extLst>
                </a:gridCol>
              </a:tblGrid>
              <a:tr h="97938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u="sng" dirty="0">
                          <a:solidFill>
                            <a:schemeClr val="tx1"/>
                          </a:solidFill>
                          <a:latin typeface="+mn-lt"/>
                          <a:cs typeface="Arial" panose="020B0604020202020204" pitchFamily="34" charset="0"/>
                        </a:rPr>
                        <a:t>STRATEJİK</a:t>
                      </a:r>
                      <a:r>
                        <a:rPr lang="tr-TR" sz="2000" b="1" u="sng" baseline="0" dirty="0">
                          <a:solidFill>
                            <a:schemeClr val="tx1"/>
                          </a:solidFill>
                          <a:latin typeface="+mn-lt"/>
                          <a:cs typeface="Arial" panose="020B0604020202020204" pitchFamily="34" charset="0"/>
                        </a:rPr>
                        <a:t> AMAÇ 1</a:t>
                      </a:r>
                    </a:p>
                    <a:p>
                      <a:pPr algn="ctr"/>
                      <a:r>
                        <a:rPr lang="tr-TR" sz="2000" b="1" i="0" u="none" strike="noStrike" kern="1200" baseline="0" dirty="0">
                          <a:solidFill>
                            <a:schemeClr val="tx1"/>
                          </a:solidFill>
                          <a:latin typeface="+mn-lt"/>
                          <a:ea typeface="+mn-ea"/>
                          <a:cs typeface="Arial" panose="020B0604020202020204" pitchFamily="34" charset="0"/>
                        </a:rPr>
                        <a:t>Eğitim-öğretim süreçlerinde etkin, verimli ve sürdürülebilir başarı sağlamak</a:t>
                      </a:r>
                      <a:r>
                        <a:rPr lang="tr-TR" sz="2000" b="1" i="0" u="none" strike="noStrike" kern="1200" baseline="0" dirty="0">
                          <a:solidFill>
                            <a:schemeClr val="lt1"/>
                          </a:solidFill>
                          <a:latin typeface="+mn-lt"/>
                          <a:ea typeface="+mn-ea"/>
                          <a:cs typeface="Arial" panose="020B0604020202020204" pitchFamily="34" charset="0"/>
                        </a:rPr>
                        <a:t>. </a:t>
                      </a:r>
                      <a:endParaRPr lang="tr-TR" sz="2000" b="0" i="0" u="none" strike="noStrike" kern="1200" baseline="0" dirty="0">
                        <a:solidFill>
                          <a:schemeClr val="lt1"/>
                        </a:solidFill>
                        <a:latin typeface="+mn-lt"/>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9892005"/>
                  </a:ext>
                </a:extLst>
              </a:tr>
              <a:tr h="989543">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mn-lt"/>
                          <a:cs typeface="Arial" panose="020B0604020202020204" pitchFamily="34" charset="0"/>
                        </a:rPr>
                        <a:t>Hedef 1.3:</a:t>
                      </a:r>
                      <a:r>
                        <a:rPr lang="tr-TR" sz="1600" b="1" baseline="0" dirty="0">
                          <a:solidFill>
                            <a:schemeClr val="tx1"/>
                          </a:solidFill>
                          <a:latin typeface="+mn-lt"/>
                          <a:cs typeface="Arial" panose="020B0604020202020204" pitchFamily="34" charset="0"/>
                        </a:rPr>
                        <a:t> </a:t>
                      </a:r>
                      <a:r>
                        <a:rPr lang="tr-TR" sz="1600" b="0" i="0" kern="1200" dirty="0">
                          <a:solidFill>
                            <a:schemeClr val="dk1"/>
                          </a:solidFill>
                          <a:effectLst/>
                          <a:latin typeface="+mn-lt"/>
                          <a:ea typeface="+mn-ea"/>
                          <a:cs typeface="+mn-cs"/>
                        </a:rPr>
                        <a:t>Bilgiyi beceri ile bütünleştiren bir üniversite olarak sektörün ihtiyaçları doğrultusunda +1 Uygulamalı Eğitim Modelini sürekli iyileştirmek.</a:t>
                      </a:r>
                      <a:endParaRPr lang="tr-TR" sz="1600" b="1" kern="1200" dirty="0">
                        <a:solidFill>
                          <a:schemeClr val="tx1"/>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39637816"/>
                  </a:ext>
                </a:extLst>
              </a:tr>
              <a:tr h="389016">
                <a:tc rowSpan="2">
                  <a:txBody>
                    <a:bodyPr/>
                    <a:lstStyle/>
                    <a:p>
                      <a:pPr algn="ctr"/>
                      <a:r>
                        <a:rPr lang="tr-TR" sz="1600" b="1" dirty="0">
                          <a:latin typeface="+mn-lt"/>
                          <a:cs typeface="Arial" pitchFamily="34" charset="0"/>
                        </a:rPr>
                        <a:t>PERFORMANS</a:t>
                      </a:r>
                      <a:r>
                        <a:rPr lang="tr-TR" sz="1600" b="1" baseline="0" dirty="0">
                          <a:latin typeface="+mn-lt"/>
                          <a:cs typeface="Arial" pitchFamily="34" charset="0"/>
                        </a:rPr>
                        <a:t> GÖSTERGELERİ</a:t>
                      </a:r>
                      <a:endParaRPr lang="tr-TR" sz="1600" b="1" dirty="0">
                        <a:solidFill>
                          <a:schemeClr val="accent2">
                            <a:lumMod val="75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tr-TR" sz="160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tr-TR" sz="160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78184407"/>
                  </a:ext>
                </a:extLst>
              </a:tr>
              <a:tr h="63697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GERÇEKLEŞEN</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GERÇEKLEŞME ORANI</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latin typeface="+mn-lt"/>
                          <a:cs typeface="Arial" pitchFamily="34" charset="0"/>
                        </a:rPr>
                        <a:t>HEDEF</a:t>
                      </a:r>
                      <a:endParaRPr lang="tr-TR"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831658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999664891"/>
              </p:ext>
            </p:extLst>
          </p:nvPr>
        </p:nvGraphicFramePr>
        <p:xfrm>
          <a:off x="367936" y="4670501"/>
          <a:ext cx="11562735" cy="844300"/>
        </p:xfrm>
        <a:graphic>
          <a:graphicData uri="http://schemas.openxmlformats.org/drawingml/2006/table">
            <a:tbl>
              <a:tblPr firstRow="1" bandRow="1">
                <a:tableStyleId>{7DF18680-E054-41AD-8BC1-D1AEF772440D}</a:tableStyleId>
              </a:tblPr>
              <a:tblGrid>
                <a:gridCol w="3924965">
                  <a:extLst>
                    <a:ext uri="{9D8B030D-6E8A-4147-A177-3AD203B41FA5}">
                      <a16:colId xmlns:a16="http://schemas.microsoft.com/office/drawing/2014/main" val="3945067863"/>
                    </a:ext>
                  </a:extLst>
                </a:gridCol>
                <a:gridCol w="1697283">
                  <a:extLst>
                    <a:ext uri="{9D8B030D-6E8A-4147-A177-3AD203B41FA5}">
                      <a16:colId xmlns:a16="http://schemas.microsoft.com/office/drawing/2014/main" val="3083702189"/>
                    </a:ext>
                  </a:extLst>
                </a:gridCol>
                <a:gridCol w="2121605">
                  <a:extLst>
                    <a:ext uri="{9D8B030D-6E8A-4147-A177-3AD203B41FA5}">
                      <a16:colId xmlns:a16="http://schemas.microsoft.com/office/drawing/2014/main" val="3280223367"/>
                    </a:ext>
                  </a:extLst>
                </a:gridCol>
                <a:gridCol w="1909441">
                  <a:extLst>
                    <a:ext uri="{9D8B030D-6E8A-4147-A177-3AD203B41FA5}">
                      <a16:colId xmlns:a16="http://schemas.microsoft.com/office/drawing/2014/main" val="1672668288"/>
                    </a:ext>
                  </a:extLst>
                </a:gridCol>
                <a:gridCol w="1909441">
                  <a:extLst>
                    <a:ext uri="{9D8B030D-6E8A-4147-A177-3AD203B41FA5}">
                      <a16:colId xmlns:a16="http://schemas.microsoft.com/office/drawing/2014/main" val="1077194262"/>
                    </a:ext>
                  </a:extLst>
                </a:gridCol>
              </a:tblGrid>
              <a:tr h="844300">
                <a:tc>
                  <a:txBody>
                    <a:bodyPr/>
                    <a:lstStyle/>
                    <a:p>
                      <a:pPr marL="0" algn="l" defTabSz="914400" rtl="0" eaLnBrk="1" fontAlgn="ctr" latinLnBrk="0" hangingPunct="1"/>
                      <a:r>
                        <a:rPr lang="tr-TR" sz="1600" b="0" i="0" kern="1200" dirty="0">
                          <a:solidFill>
                            <a:schemeClr val="dk1"/>
                          </a:solidFill>
                          <a:effectLst/>
                          <a:latin typeface="+mn-lt"/>
                          <a:ea typeface="+mn-ea"/>
                          <a:cs typeface="+mn-cs"/>
                        </a:rPr>
                        <a:t> </a:t>
                      </a:r>
                      <a:r>
                        <a:rPr lang="tr-TR" sz="1600" b="0" i="0" kern="1200" dirty="0">
                          <a:solidFill>
                            <a:schemeClr val="tx1"/>
                          </a:solidFill>
                          <a:effectLst/>
                          <a:latin typeface="+mn-lt"/>
                          <a:ea typeface="+mn-ea"/>
                          <a:cs typeface="+mn-cs"/>
                        </a:rPr>
                        <a:t>Uygulamalı eğitim modeli kapsamında yapılan işbirliği sayısı</a:t>
                      </a:r>
                      <a:endParaRPr lang="tr-TR" sz="1600" kern="1200" dirty="0">
                        <a:solidFill>
                          <a:schemeClr val="tx1"/>
                        </a:solidFill>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%100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tr-TR" dirty="0">
                          <a:solidFill>
                            <a:schemeClr val="tx1"/>
                          </a:solidFill>
                          <a:effectLst/>
                        </a:rPr>
                        <a:t>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9974257"/>
                  </a:ext>
                </a:extLst>
              </a:tr>
            </a:tbl>
          </a:graphicData>
        </a:graphic>
      </p:graphicFrame>
      <p:sp>
        <p:nvSpPr>
          <p:cNvPr id="7" name="Dikdörtgen 6">
            <a:extLst>
              <a:ext uri="{FF2B5EF4-FFF2-40B4-BE49-F238E27FC236}">
                <a16:creationId xmlns:a16="http://schemas.microsoft.com/office/drawing/2014/main" id="{C4B218B9-A9E0-4418-953D-17C0D188C9A7}"/>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HEDEFLER</a:t>
            </a:r>
          </a:p>
        </p:txBody>
      </p:sp>
      <p:pic>
        <p:nvPicPr>
          <p:cNvPr id="8" name="Resim 7">
            <a:extLst>
              <a:ext uri="{FF2B5EF4-FFF2-40B4-BE49-F238E27FC236}">
                <a16:creationId xmlns:a16="http://schemas.microsoft.com/office/drawing/2014/main" id="{251D3E6A-7C8C-4122-9D84-F2B1148F83C1}"/>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386275754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330458965"/>
              </p:ext>
            </p:extLst>
          </p:nvPr>
        </p:nvGraphicFramePr>
        <p:xfrm>
          <a:off x="306417" y="1474567"/>
          <a:ext cx="11579166" cy="4528106"/>
        </p:xfrm>
        <a:graphic>
          <a:graphicData uri="http://schemas.openxmlformats.org/drawingml/2006/table">
            <a:tbl>
              <a:tblPr firstRow="1" bandRow="1">
                <a:tableStyleId>{5C22544A-7EE6-4342-B048-85BDC9FD1C3A}</a:tableStyleId>
              </a:tblPr>
              <a:tblGrid>
                <a:gridCol w="7894323">
                  <a:extLst>
                    <a:ext uri="{9D8B030D-6E8A-4147-A177-3AD203B41FA5}">
                      <a16:colId xmlns:a16="http://schemas.microsoft.com/office/drawing/2014/main" val="3924085095"/>
                    </a:ext>
                  </a:extLst>
                </a:gridCol>
                <a:gridCol w="1600200">
                  <a:extLst>
                    <a:ext uri="{9D8B030D-6E8A-4147-A177-3AD203B41FA5}">
                      <a16:colId xmlns:a16="http://schemas.microsoft.com/office/drawing/2014/main" val="1424688708"/>
                    </a:ext>
                  </a:extLst>
                </a:gridCol>
                <a:gridCol w="2084643">
                  <a:extLst>
                    <a:ext uri="{9D8B030D-6E8A-4147-A177-3AD203B41FA5}">
                      <a16:colId xmlns:a16="http://schemas.microsoft.com/office/drawing/2014/main" val="1334047098"/>
                    </a:ext>
                  </a:extLst>
                </a:gridCol>
              </a:tblGrid>
              <a:tr h="1086803">
                <a:tc gridSpan="3">
                  <a:txBody>
                    <a:bodyPr/>
                    <a:lstStyle/>
                    <a:p>
                      <a:pPr algn="ctr"/>
                      <a:endParaRPr lang="tr-TR" sz="1600" dirty="0">
                        <a:latin typeface="+mj-lt"/>
                      </a:endParaRPr>
                    </a:p>
                    <a:p>
                      <a:pPr algn="ctr"/>
                      <a:r>
                        <a:rPr lang="tr-TR" sz="2000" u="sng" dirty="0">
                          <a:solidFill>
                            <a:schemeClr val="tx1"/>
                          </a:solidFill>
                          <a:latin typeface="+mn-lt"/>
                        </a:rPr>
                        <a:t>STRATEJİK AMAÇ 2</a:t>
                      </a:r>
                    </a:p>
                    <a:p>
                      <a:pPr algn="ctr"/>
                      <a:r>
                        <a:rPr lang="tr-TR" sz="1600" dirty="0">
                          <a:solidFill>
                            <a:schemeClr val="tx1"/>
                          </a:solidFill>
                          <a:latin typeface="+mj-lt"/>
                        </a:rPr>
                        <a:t>Bölgesel, ulusal ve uluslararası ihtiyaçlar doğrultusunda araştırmalar yapıp, teknoloji geliştirerek nitelikli ve ticarileşebilir Ar-Ge çalışmaları yapmak.</a:t>
                      </a:r>
                    </a:p>
                    <a:p>
                      <a:pPr algn="ctr"/>
                      <a:endParaRPr lang="tr-T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354506"/>
                  </a:ext>
                </a:extLst>
              </a:tr>
              <a:tr h="669303">
                <a:tc gridSpan="3">
                  <a:txBody>
                    <a:bodyPr/>
                    <a:lstStyle/>
                    <a:p>
                      <a:endParaRPr lang="tr-TR" sz="1600" b="1" dirty="0">
                        <a:latin typeface="+mj-lt"/>
                      </a:endParaRPr>
                    </a:p>
                    <a:p>
                      <a:r>
                        <a:rPr lang="tr-TR" sz="1600" b="1" dirty="0">
                          <a:latin typeface="+mj-lt"/>
                        </a:rPr>
                        <a:t>Hedef 2.1</a:t>
                      </a:r>
                      <a:r>
                        <a:rPr lang="tr-TR" sz="1600" dirty="0">
                          <a:latin typeface="+mj-lt"/>
                        </a:rPr>
                        <a:t>. Paydaş ihtiyaçlarını dikkate alarak Ar-Ge çalışmalarını arttırmak</a:t>
                      </a:r>
                    </a:p>
                    <a:p>
                      <a:endParaRPr lang="tr-TR"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3293828"/>
                  </a:ext>
                </a:extLst>
              </a:tr>
              <a:tr h="320040">
                <a:tc>
                  <a:txBody>
                    <a:bodyPr/>
                    <a:lstStyle/>
                    <a:p>
                      <a:r>
                        <a:rPr lang="tr-TR" sz="1600" b="1" dirty="0">
                          <a:latin typeface="+mj-lt"/>
                        </a:rPr>
                        <a:t>PERFORMANS GÖSTERGELERİ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tr-TR" sz="1600" b="1" dirty="0">
                          <a:latin typeface="+mj-lt"/>
                        </a:rPr>
                        <a:t>HEDEF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tr-TR" sz="1600" b="1" dirty="0">
                          <a:latin typeface="+mj-lt"/>
                        </a:rPr>
                        <a:t>GERÇEKLEŞEN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5386723"/>
                  </a:ext>
                </a:extLst>
              </a:tr>
              <a:tr h="370840">
                <a:tc>
                  <a:txBody>
                    <a:bodyPr/>
                    <a:lstStyle/>
                    <a:p>
                      <a:pPr algn="l" fontAlgn="ctr"/>
                      <a:r>
                        <a:rPr lang="tr-TR" sz="1600" b="0" i="0" u="none" strike="noStrike" dirty="0">
                          <a:solidFill>
                            <a:srgbClr val="000000"/>
                          </a:solidFill>
                          <a:effectLst/>
                          <a:latin typeface="+mj-lt"/>
                        </a:rPr>
                        <a:t>Kabul edilen araştırma projesi ve patent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600" dirty="0">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360301"/>
                  </a:ext>
                </a:extLst>
              </a:tr>
              <a:tr h="370840">
                <a:tc>
                  <a:txBody>
                    <a:bodyPr/>
                    <a:lstStyle/>
                    <a:p>
                      <a:pPr algn="l" fontAlgn="ctr"/>
                      <a:r>
                        <a:rPr lang="tr-TR" sz="1600" b="0" i="0" u="none" strike="noStrike" dirty="0">
                          <a:solidFill>
                            <a:srgbClr val="000000"/>
                          </a:solidFill>
                          <a:effectLst/>
                          <a:latin typeface="+mj-lt"/>
                        </a:rPr>
                        <a:t>SCI, SCI-expanded, SSCI ve AHCI tarafından taranan dergilerde yayımlanan makale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600" dirty="0">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0791958"/>
                  </a:ext>
                </a:extLst>
              </a:tr>
              <a:tr h="370840">
                <a:tc>
                  <a:txBody>
                    <a:bodyPr/>
                    <a:lstStyle/>
                    <a:p>
                      <a:pPr algn="l" fontAlgn="ctr"/>
                      <a:r>
                        <a:rPr lang="tr-TR" sz="1600" b="0" i="0" u="none" strike="noStrike" dirty="0">
                          <a:solidFill>
                            <a:srgbClr val="000000"/>
                          </a:solidFill>
                          <a:effectLst/>
                          <a:latin typeface="+mj-lt"/>
                        </a:rPr>
                        <a:t>SCI, SCI-expanded, SSCI ve AHCI dışındaki indeksler tarafından taranan dergilerde yayımlanan makale sayısı makale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600" dirty="0">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4934205"/>
                  </a:ext>
                </a:extLst>
              </a:tr>
              <a:tr h="479346">
                <a:tc>
                  <a:txBody>
                    <a:bodyPr/>
                    <a:lstStyle/>
                    <a:p>
                      <a:pPr algn="l" fontAlgn="ctr"/>
                      <a:r>
                        <a:rPr lang="tr-TR" sz="1600" b="0" i="0" u="none" strike="noStrike" dirty="0">
                          <a:solidFill>
                            <a:srgbClr val="000000"/>
                          </a:solidFill>
                          <a:effectLst/>
                          <a:latin typeface="+mj-lt"/>
                        </a:rPr>
                        <a:t>Toplam atıf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600" dirty="0">
                          <a:latin typeface="+mj-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268532"/>
                  </a:ext>
                </a:extLst>
              </a:tr>
              <a:tr h="280035">
                <a:tc>
                  <a:txBody>
                    <a:bodyPr/>
                    <a:lstStyle/>
                    <a:p>
                      <a:pPr algn="l" fontAlgn="ctr"/>
                      <a:r>
                        <a:rPr lang="tr-TR" sz="1600" b="0" i="0" u="none" strike="noStrike" dirty="0">
                          <a:solidFill>
                            <a:srgbClr val="000000"/>
                          </a:solidFill>
                          <a:effectLst/>
                          <a:latin typeface="+mj-lt"/>
                        </a:rPr>
                        <a:t>Ar-Ge Kapsamında Paydaşlarla yapılan işbirliği sayısı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600" dirty="0">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332100"/>
                  </a:ext>
                </a:extLst>
              </a:tr>
            </a:tbl>
          </a:graphicData>
        </a:graphic>
      </p:graphicFrame>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ARAŞTIRMA VE GELİŞTİRME</a:t>
            </a: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Tree>
    <p:extLst>
      <p:ext uri="{BB962C8B-B14F-4D97-AF65-F5344CB8AC3E}">
        <p14:creationId xmlns:p14="http://schemas.microsoft.com/office/powerpoint/2010/main" val="35168680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SOSYAL MEDYA HESAPLARIMIZ</a:t>
            </a: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3" name="Resim 2">
            <a:extLst>
              <a:ext uri="{FF2B5EF4-FFF2-40B4-BE49-F238E27FC236}">
                <a16:creationId xmlns:a16="http://schemas.microsoft.com/office/drawing/2014/main" id="{0AE76F82-1C94-49E0-809E-D75B613425CD}"/>
              </a:ext>
            </a:extLst>
          </p:cNvPr>
          <p:cNvPicPr>
            <a:picLocks noChangeAspect="1"/>
          </p:cNvPicPr>
          <p:nvPr/>
        </p:nvPicPr>
        <p:blipFill rotWithShape="1">
          <a:blip r:embed="rId3"/>
          <a:srcRect l="9279" t="21993" r="24922" b="40619"/>
          <a:stretch/>
        </p:blipFill>
        <p:spPr>
          <a:xfrm>
            <a:off x="621151" y="1408101"/>
            <a:ext cx="5474850" cy="1800927"/>
          </a:xfrm>
          <a:prstGeom prst="rect">
            <a:avLst/>
          </a:prstGeom>
        </p:spPr>
      </p:pic>
      <p:pic>
        <p:nvPicPr>
          <p:cNvPr id="8" name="Resim 7">
            <a:extLst>
              <a:ext uri="{FF2B5EF4-FFF2-40B4-BE49-F238E27FC236}">
                <a16:creationId xmlns:a16="http://schemas.microsoft.com/office/drawing/2014/main" id="{8F33BE5A-D416-41DE-8543-B081032FBB8C}"/>
              </a:ext>
            </a:extLst>
          </p:cNvPr>
          <p:cNvPicPr>
            <a:picLocks noChangeAspect="1"/>
          </p:cNvPicPr>
          <p:nvPr/>
        </p:nvPicPr>
        <p:blipFill rotWithShape="1">
          <a:blip r:embed="rId4"/>
          <a:srcRect l="13575" t="15699" r="38555" b="14018"/>
          <a:stretch/>
        </p:blipFill>
        <p:spPr>
          <a:xfrm>
            <a:off x="6598763" y="1392810"/>
            <a:ext cx="4931072" cy="4583784"/>
          </a:xfrm>
          <a:prstGeom prst="rect">
            <a:avLst/>
          </a:prstGeom>
        </p:spPr>
      </p:pic>
      <p:pic>
        <p:nvPicPr>
          <p:cNvPr id="10" name="Resim 9">
            <a:extLst>
              <a:ext uri="{FF2B5EF4-FFF2-40B4-BE49-F238E27FC236}">
                <a16:creationId xmlns:a16="http://schemas.microsoft.com/office/drawing/2014/main" id="{FD0C62A3-D171-4534-8F46-DFFA9E47B3C1}"/>
              </a:ext>
            </a:extLst>
          </p:cNvPr>
          <p:cNvPicPr>
            <a:picLocks noChangeAspect="1"/>
          </p:cNvPicPr>
          <p:nvPr/>
        </p:nvPicPr>
        <p:blipFill rotWithShape="1">
          <a:blip r:embed="rId5"/>
          <a:srcRect l="27757" t="21168" r="656" b="5567"/>
          <a:stretch/>
        </p:blipFill>
        <p:spPr>
          <a:xfrm>
            <a:off x="621150" y="3428999"/>
            <a:ext cx="5474850" cy="2547595"/>
          </a:xfrm>
          <a:prstGeom prst="rect">
            <a:avLst/>
          </a:prstGeom>
        </p:spPr>
      </p:pic>
      <p:sp>
        <p:nvSpPr>
          <p:cNvPr id="11" name="Metin kutusu 10">
            <a:extLst>
              <a:ext uri="{FF2B5EF4-FFF2-40B4-BE49-F238E27FC236}">
                <a16:creationId xmlns:a16="http://schemas.microsoft.com/office/drawing/2014/main" id="{4BEAF91D-8138-4934-8142-CA3CE3909B24}"/>
              </a:ext>
            </a:extLst>
          </p:cNvPr>
          <p:cNvSpPr txBox="1"/>
          <p:nvPr/>
        </p:nvSpPr>
        <p:spPr>
          <a:xfrm>
            <a:off x="621150" y="2839696"/>
            <a:ext cx="2373266" cy="369332"/>
          </a:xfrm>
          <a:prstGeom prst="rect">
            <a:avLst/>
          </a:prstGeom>
          <a:noFill/>
        </p:spPr>
        <p:txBody>
          <a:bodyPr wrap="square" rtlCol="0">
            <a:spAutoFit/>
          </a:bodyPr>
          <a:lstStyle/>
          <a:p>
            <a:r>
              <a:rPr lang="tr-TR" dirty="0"/>
              <a:t>Instagram</a:t>
            </a:r>
          </a:p>
        </p:txBody>
      </p:sp>
      <p:sp>
        <p:nvSpPr>
          <p:cNvPr id="12" name="Metin kutusu 11">
            <a:extLst>
              <a:ext uri="{FF2B5EF4-FFF2-40B4-BE49-F238E27FC236}">
                <a16:creationId xmlns:a16="http://schemas.microsoft.com/office/drawing/2014/main" id="{F14EA77F-A463-43A3-881C-635F7B1139DC}"/>
              </a:ext>
            </a:extLst>
          </p:cNvPr>
          <p:cNvSpPr txBox="1"/>
          <p:nvPr/>
        </p:nvSpPr>
        <p:spPr>
          <a:xfrm>
            <a:off x="621151" y="5976594"/>
            <a:ext cx="2373266" cy="369332"/>
          </a:xfrm>
          <a:prstGeom prst="rect">
            <a:avLst/>
          </a:prstGeom>
          <a:noFill/>
        </p:spPr>
        <p:txBody>
          <a:bodyPr wrap="square" rtlCol="0">
            <a:spAutoFit/>
          </a:bodyPr>
          <a:lstStyle/>
          <a:p>
            <a:r>
              <a:rPr lang="tr-TR" dirty="0"/>
              <a:t>Facebook</a:t>
            </a:r>
          </a:p>
        </p:txBody>
      </p:sp>
      <p:sp>
        <p:nvSpPr>
          <p:cNvPr id="14" name="Metin kutusu 13">
            <a:extLst>
              <a:ext uri="{FF2B5EF4-FFF2-40B4-BE49-F238E27FC236}">
                <a16:creationId xmlns:a16="http://schemas.microsoft.com/office/drawing/2014/main" id="{9AC4DAA2-64C3-4405-8061-14B7F27D2CD3}"/>
              </a:ext>
            </a:extLst>
          </p:cNvPr>
          <p:cNvSpPr txBox="1"/>
          <p:nvPr/>
        </p:nvSpPr>
        <p:spPr>
          <a:xfrm>
            <a:off x="9090058" y="5607262"/>
            <a:ext cx="2373266" cy="369332"/>
          </a:xfrm>
          <a:prstGeom prst="rect">
            <a:avLst/>
          </a:prstGeom>
          <a:noFill/>
        </p:spPr>
        <p:txBody>
          <a:bodyPr wrap="square" rtlCol="0">
            <a:spAutoFit/>
          </a:bodyPr>
          <a:lstStyle/>
          <a:p>
            <a:pPr algn="r"/>
            <a:r>
              <a:rPr lang="tr-TR" dirty="0"/>
              <a:t>Twitter</a:t>
            </a:r>
          </a:p>
        </p:txBody>
      </p:sp>
    </p:spTree>
    <p:extLst>
      <p:ext uri="{BB962C8B-B14F-4D97-AF65-F5344CB8AC3E}">
        <p14:creationId xmlns:p14="http://schemas.microsoft.com/office/powerpoint/2010/main" val="364065507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2020 YILINDA GENEL OLARAK YAPILAN DEĞİŞİKLİKLER</a:t>
            </a: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
        <p:nvSpPr>
          <p:cNvPr id="3" name="Metin kutusu 2">
            <a:extLst>
              <a:ext uri="{FF2B5EF4-FFF2-40B4-BE49-F238E27FC236}">
                <a16:creationId xmlns:a16="http://schemas.microsoft.com/office/drawing/2014/main" id="{FE86B8D2-72EF-462E-B926-3603621E1B00}"/>
              </a:ext>
            </a:extLst>
          </p:cNvPr>
          <p:cNvSpPr txBox="1"/>
          <p:nvPr/>
        </p:nvSpPr>
        <p:spPr>
          <a:xfrm>
            <a:off x="649224" y="1214919"/>
            <a:ext cx="4544568" cy="8735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Web sitesi ve sosyal medya hesapları güncellendi.</a:t>
            </a:r>
          </a:p>
        </p:txBody>
      </p:sp>
      <p:sp>
        <p:nvSpPr>
          <p:cNvPr id="8" name="Metin kutusu 7">
            <a:extLst>
              <a:ext uri="{FF2B5EF4-FFF2-40B4-BE49-F238E27FC236}">
                <a16:creationId xmlns:a16="http://schemas.microsoft.com/office/drawing/2014/main" id="{902CD516-D16C-4A8D-B333-1EA181D9AD61}"/>
              </a:ext>
            </a:extLst>
          </p:cNvPr>
          <p:cNvSpPr txBox="1"/>
          <p:nvPr/>
        </p:nvSpPr>
        <p:spPr>
          <a:xfrm>
            <a:off x="649224" y="2641032"/>
            <a:ext cx="4544568" cy="8735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Bölüm Danışma Kurulu oluşturuldu.</a:t>
            </a:r>
          </a:p>
          <a:p>
            <a:pPr marL="285750" indent="-285750">
              <a:lnSpc>
                <a:spcPct val="150000"/>
              </a:lnSpc>
              <a:buFont typeface="Arial" panose="020B0604020202020204" pitchFamily="34" charset="0"/>
              <a:buChar char="•"/>
            </a:pPr>
            <a:endParaRPr lang="tr-TR" dirty="0"/>
          </a:p>
        </p:txBody>
      </p:sp>
      <p:sp>
        <p:nvSpPr>
          <p:cNvPr id="9" name="Metin kutusu 8">
            <a:extLst>
              <a:ext uri="{FF2B5EF4-FFF2-40B4-BE49-F238E27FC236}">
                <a16:creationId xmlns:a16="http://schemas.microsoft.com/office/drawing/2014/main" id="{9037952C-A875-4558-A4EF-578748DC441E}"/>
              </a:ext>
            </a:extLst>
          </p:cNvPr>
          <p:cNvSpPr txBox="1"/>
          <p:nvPr/>
        </p:nvSpPr>
        <p:spPr>
          <a:xfrm>
            <a:off x="649224" y="3886853"/>
            <a:ext cx="4544568" cy="8735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Komisyonlar güncellendi.</a:t>
            </a:r>
          </a:p>
          <a:p>
            <a:pPr marL="285750" indent="-285750">
              <a:lnSpc>
                <a:spcPct val="150000"/>
              </a:lnSpc>
              <a:buFont typeface="Arial" panose="020B0604020202020204" pitchFamily="34" charset="0"/>
              <a:buChar char="•"/>
            </a:pPr>
            <a:endParaRPr lang="tr-TR" dirty="0"/>
          </a:p>
        </p:txBody>
      </p:sp>
      <p:sp>
        <p:nvSpPr>
          <p:cNvPr id="10" name="Metin kutusu 9">
            <a:extLst>
              <a:ext uri="{FF2B5EF4-FFF2-40B4-BE49-F238E27FC236}">
                <a16:creationId xmlns:a16="http://schemas.microsoft.com/office/drawing/2014/main" id="{7286BA8F-0AF6-49D2-9E37-756C34517BC2}"/>
              </a:ext>
            </a:extLst>
          </p:cNvPr>
          <p:cNvSpPr txBox="1"/>
          <p:nvPr/>
        </p:nvSpPr>
        <p:spPr>
          <a:xfrm>
            <a:off x="649224" y="5142065"/>
            <a:ext cx="4544568" cy="8735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Doktora Programı açıldı.</a:t>
            </a:r>
          </a:p>
          <a:p>
            <a:pPr marL="285750" indent="-285750">
              <a:lnSpc>
                <a:spcPct val="150000"/>
              </a:lnSpc>
              <a:buFont typeface="Arial" panose="020B0604020202020204" pitchFamily="34" charset="0"/>
              <a:buChar char="•"/>
            </a:pPr>
            <a:endParaRPr lang="tr-TR" dirty="0"/>
          </a:p>
        </p:txBody>
      </p:sp>
      <p:sp>
        <p:nvSpPr>
          <p:cNvPr id="11" name="Metin kutusu 10">
            <a:extLst>
              <a:ext uri="{FF2B5EF4-FFF2-40B4-BE49-F238E27FC236}">
                <a16:creationId xmlns:a16="http://schemas.microsoft.com/office/drawing/2014/main" id="{A2F78A2D-9AF3-4C4C-966A-BD1A35F7B596}"/>
              </a:ext>
            </a:extLst>
          </p:cNvPr>
          <p:cNvSpPr txBox="1"/>
          <p:nvPr/>
        </p:nvSpPr>
        <p:spPr>
          <a:xfrm>
            <a:off x="5693664" y="1214919"/>
            <a:ext cx="4544568" cy="8735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Lisans ders planı yenilendi.</a:t>
            </a:r>
          </a:p>
          <a:p>
            <a:pPr marL="285750" indent="-285750">
              <a:lnSpc>
                <a:spcPct val="150000"/>
              </a:lnSpc>
              <a:buFont typeface="Arial" panose="020B0604020202020204" pitchFamily="34" charset="0"/>
              <a:buChar char="•"/>
            </a:pPr>
            <a:endParaRPr lang="tr-TR" dirty="0"/>
          </a:p>
        </p:txBody>
      </p:sp>
      <p:sp>
        <p:nvSpPr>
          <p:cNvPr id="12" name="Metin kutusu 11">
            <a:extLst>
              <a:ext uri="{FF2B5EF4-FFF2-40B4-BE49-F238E27FC236}">
                <a16:creationId xmlns:a16="http://schemas.microsoft.com/office/drawing/2014/main" id="{AC3C85A5-B6AC-459A-858C-4DBC252F32C8}"/>
              </a:ext>
            </a:extLst>
          </p:cNvPr>
          <p:cNvSpPr txBox="1"/>
          <p:nvPr/>
        </p:nvSpPr>
        <p:spPr>
          <a:xfrm>
            <a:off x="5693664" y="2433283"/>
            <a:ext cx="5489448" cy="12890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2021/2022 Eğitim-Öğretim yılında başlayacak olan 7+1 uygulaması için hazırlıklar yapıldı.</a:t>
            </a:r>
          </a:p>
          <a:p>
            <a:pPr marL="285750" indent="-285750">
              <a:lnSpc>
                <a:spcPct val="150000"/>
              </a:lnSpc>
              <a:buFont typeface="Arial" panose="020B0604020202020204" pitchFamily="34" charset="0"/>
              <a:buChar char="•"/>
            </a:pPr>
            <a:endParaRPr lang="tr-TR" dirty="0"/>
          </a:p>
        </p:txBody>
      </p:sp>
      <p:sp>
        <p:nvSpPr>
          <p:cNvPr id="13" name="Metin kutusu 12">
            <a:extLst>
              <a:ext uri="{FF2B5EF4-FFF2-40B4-BE49-F238E27FC236}">
                <a16:creationId xmlns:a16="http://schemas.microsoft.com/office/drawing/2014/main" id="{398849F8-60AB-4C27-AE39-365C90467C3B}"/>
              </a:ext>
            </a:extLst>
          </p:cNvPr>
          <p:cNvSpPr txBox="1"/>
          <p:nvPr/>
        </p:nvSpPr>
        <p:spPr>
          <a:xfrm>
            <a:off x="5693664" y="3886853"/>
            <a:ext cx="5489448" cy="4580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Spor Yöneticiliği bölümü ile ÇAP programı açıldı.</a:t>
            </a:r>
          </a:p>
        </p:txBody>
      </p:sp>
      <p:sp>
        <p:nvSpPr>
          <p:cNvPr id="14" name="Metin kutusu 13">
            <a:extLst>
              <a:ext uri="{FF2B5EF4-FFF2-40B4-BE49-F238E27FC236}">
                <a16:creationId xmlns:a16="http://schemas.microsoft.com/office/drawing/2014/main" id="{7F4584C5-DDA1-49D1-9289-18E5011024C1}"/>
              </a:ext>
            </a:extLst>
          </p:cNvPr>
          <p:cNvSpPr txBox="1"/>
          <p:nvPr/>
        </p:nvSpPr>
        <p:spPr>
          <a:xfrm>
            <a:off x="5693664" y="5126505"/>
            <a:ext cx="5489448" cy="12890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Lisansüstü programda +1 İş Yeri Deneyimli Öğrenim başladı.</a:t>
            </a:r>
          </a:p>
          <a:p>
            <a:pPr marL="285750" indent="-285750">
              <a:lnSpc>
                <a:spcPct val="150000"/>
              </a:lnSpc>
              <a:buFont typeface="Arial" panose="020B0604020202020204" pitchFamily="34" charset="0"/>
              <a:buChar char="•"/>
            </a:pPr>
            <a:endParaRPr lang="tr-TR" dirty="0"/>
          </a:p>
        </p:txBody>
      </p:sp>
    </p:spTree>
    <p:extLst>
      <p:ext uri="{BB962C8B-B14F-4D97-AF65-F5344CB8AC3E}">
        <p14:creationId xmlns:p14="http://schemas.microsoft.com/office/powerpoint/2010/main" val="119850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3AC5930-F70C-42A4-BA92-167589EA37E6}"/>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    SONUÇ VE DEĞERLENDİRME</a:t>
            </a:r>
          </a:p>
        </p:txBody>
      </p:sp>
      <p:pic>
        <p:nvPicPr>
          <p:cNvPr id="7" name="Resim 6">
            <a:extLst>
              <a:ext uri="{FF2B5EF4-FFF2-40B4-BE49-F238E27FC236}">
                <a16:creationId xmlns:a16="http://schemas.microsoft.com/office/drawing/2014/main" id="{9ECA9649-146B-473B-AD5C-8872CEA78996}"/>
              </a:ext>
            </a:extLst>
          </p:cNvPr>
          <p:cNvPicPr>
            <a:picLocks noChangeAspect="1"/>
          </p:cNvPicPr>
          <p:nvPr/>
        </p:nvPicPr>
        <p:blipFill>
          <a:blip r:embed="rId2"/>
          <a:stretch>
            <a:fillRect/>
          </a:stretch>
        </p:blipFill>
        <p:spPr>
          <a:xfrm>
            <a:off x="11309455" y="95869"/>
            <a:ext cx="802672" cy="829903"/>
          </a:xfrm>
          <a:prstGeom prst="rect">
            <a:avLst/>
          </a:prstGeom>
        </p:spPr>
      </p:pic>
      <p:sp>
        <p:nvSpPr>
          <p:cNvPr id="2" name="Metin kutusu 1">
            <a:extLst>
              <a:ext uri="{FF2B5EF4-FFF2-40B4-BE49-F238E27FC236}">
                <a16:creationId xmlns:a16="http://schemas.microsoft.com/office/drawing/2014/main" id="{C93F683A-11AA-4165-9712-0732D3C52E0B}"/>
              </a:ext>
            </a:extLst>
          </p:cNvPr>
          <p:cNvSpPr txBox="1"/>
          <p:nvPr/>
        </p:nvSpPr>
        <p:spPr>
          <a:xfrm>
            <a:off x="813816" y="1773936"/>
            <a:ext cx="10707624" cy="369332"/>
          </a:xfrm>
          <a:prstGeom prst="rect">
            <a:avLst/>
          </a:prstGeom>
          <a:noFill/>
        </p:spPr>
        <p:txBody>
          <a:bodyPr wrap="square" rtlCol="0">
            <a:spAutoFit/>
          </a:bodyPr>
          <a:lstStyle/>
          <a:p>
            <a:r>
              <a:rPr lang="tr-TR" dirty="0"/>
              <a:t>Çetin hocam yazacak ya da söyleyecek.</a:t>
            </a:r>
          </a:p>
        </p:txBody>
      </p:sp>
    </p:spTree>
    <p:extLst>
      <p:ext uri="{BB962C8B-B14F-4D97-AF65-F5344CB8AC3E}">
        <p14:creationId xmlns:p14="http://schemas.microsoft.com/office/powerpoint/2010/main" val="156723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14873" y="1938383"/>
            <a:ext cx="6718372" cy="2185214"/>
          </a:xfrm>
          <a:prstGeom prst="rect">
            <a:avLst/>
          </a:prstGeom>
          <a:noFill/>
        </p:spPr>
        <p:txBody>
          <a:bodyPr wrap="square" rtlCol="0">
            <a:spAutoFit/>
          </a:bodyPr>
          <a:lstStyle/>
          <a:p>
            <a:pPr algn="ctr"/>
            <a:endParaRPr lang="tr-TR" sz="3200" b="1" dirty="0">
              <a:solidFill>
                <a:srgbClr val="002060"/>
              </a:solidFill>
              <a:latin typeface="Book Antiqua" panose="02040602050305030304" pitchFamily="18" charset="0"/>
            </a:endParaRPr>
          </a:p>
          <a:p>
            <a:pPr algn="ctr"/>
            <a:endParaRPr lang="tr-TR" sz="3600" b="1" dirty="0">
              <a:solidFill>
                <a:srgbClr val="002060"/>
              </a:solidFill>
              <a:latin typeface="Book Antiqua" panose="02040602050305030304" pitchFamily="18" charset="0"/>
            </a:endParaRPr>
          </a:p>
          <a:p>
            <a:pPr algn="ctr"/>
            <a:r>
              <a:rPr lang="tr-TR" sz="3600" b="1" i="1" dirty="0">
                <a:latin typeface="Book Antiqua" panose="02040602050305030304" pitchFamily="18" charset="0"/>
              </a:rPr>
              <a:t>Teşekkürler</a:t>
            </a:r>
            <a:r>
              <a:rPr lang="tr-TR" sz="3600" b="1" dirty="0">
                <a:solidFill>
                  <a:srgbClr val="002060"/>
                </a:solidFill>
                <a:latin typeface="Book Antiqua" panose="02040602050305030304" pitchFamily="18" charset="0"/>
              </a:rPr>
              <a:t>… </a:t>
            </a:r>
          </a:p>
          <a:p>
            <a:pPr algn="ctr"/>
            <a:endParaRPr lang="tr-TR" sz="3200" b="1" i="1" dirty="0">
              <a:solidFill>
                <a:schemeClr val="accent1">
                  <a:lumMod val="60000"/>
                  <a:lumOff val="40000"/>
                </a:schemeClr>
              </a:solidFill>
              <a:latin typeface="Bookman Old Style" panose="02050604050505020204" pitchFamily="18" charset="0"/>
            </a:endParaRPr>
          </a:p>
        </p:txBody>
      </p:sp>
      <p:sp>
        <p:nvSpPr>
          <p:cNvPr id="4" name="Dikdörtgen 3">
            <a:extLst>
              <a:ext uri="{FF2B5EF4-FFF2-40B4-BE49-F238E27FC236}">
                <a16:creationId xmlns:a16="http://schemas.microsoft.com/office/drawing/2014/main" id="{0022B8D5-C27B-4DB3-847A-3A65E5F88387}"/>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b="1" dirty="0"/>
          </a:p>
        </p:txBody>
      </p:sp>
    </p:spTree>
    <p:extLst>
      <p:ext uri="{BB962C8B-B14F-4D97-AF65-F5344CB8AC3E}">
        <p14:creationId xmlns:p14="http://schemas.microsoft.com/office/powerpoint/2010/main" val="127787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r>
              <a:rPr lang="tr-TR"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E44A0E9B-A509-4D68-95F3-DB486B28B150}"/>
              </a:ext>
            </a:extLst>
          </p:cNvPr>
          <p:cNvSpPr/>
          <p:nvPr/>
        </p:nvSpPr>
        <p:spPr>
          <a:xfrm>
            <a:off x="0" y="-3747"/>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600" b="1" dirty="0"/>
              <a:t>    </a:t>
            </a:r>
            <a:r>
              <a:rPr lang="tr-TR" sz="2600" b="1" u="sng" dirty="0"/>
              <a:t>BÖLÜM HAKKINDA</a:t>
            </a:r>
          </a:p>
        </p:txBody>
      </p:sp>
      <p:pic>
        <p:nvPicPr>
          <p:cNvPr id="9" name="Resim 8">
            <a:extLst>
              <a:ext uri="{FF2B5EF4-FFF2-40B4-BE49-F238E27FC236}">
                <a16:creationId xmlns:a16="http://schemas.microsoft.com/office/drawing/2014/main" id="{F2422F73-22A1-4028-B809-98A11E22E7C8}"/>
              </a:ext>
            </a:extLst>
          </p:cNvPr>
          <p:cNvPicPr>
            <a:picLocks noChangeAspect="1"/>
          </p:cNvPicPr>
          <p:nvPr/>
        </p:nvPicPr>
        <p:blipFill>
          <a:blip r:embed="rId2"/>
          <a:stretch>
            <a:fillRect/>
          </a:stretch>
        </p:blipFill>
        <p:spPr>
          <a:xfrm>
            <a:off x="11309455" y="95869"/>
            <a:ext cx="802672" cy="829903"/>
          </a:xfrm>
          <a:prstGeom prst="rect">
            <a:avLst/>
          </a:prstGeom>
        </p:spPr>
      </p:pic>
      <p:sp>
        <p:nvSpPr>
          <p:cNvPr id="8" name="Metin kutusu 7">
            <a:extLst>
              <a:ext uri="{FF2B5EF4-FFF2-40B4-BE49-F238E27FC236}">
                <a16:creationId xmlns:a16="http://schemas.microsoft.com/office/drawing/2014/main" id="{1860DE17-A2C6-4BB1-979F-D32963DD33E8}"/>
              </a:ext>
            </a:extLst>
          </p:cNvPr>
          <p:cNvSpPr txBox="1"/>
          <p:nvPr/>
        </p:nvSpPr>
        <p:spPr>
          <a:xfrm>
            <a:off x="904973" y="1777401"/>
            <a:ext cx="10067827" cy="3416320"/>
          </a:xfrm>
          <a:prstGeom prst="rect">
            <a:avLst/>
          </a:prstGeom>
          <a:noFill/>
        </p:spPr>
        <p:txBody>
          <a:bodyPr wrap="square">
            <a:spAutoFit/>
          </a:bodyPr>
          <a:lstStyle/>
          <a:p>
            <a:pPr algn="just"/>
            <a:r>
              <a:rPr lang="tr-TR" b="1" i="0" dirty="0">
                <a:solidFill>
                  <a:srgbClr val="333333"/>
                </a:solidFill>
                <a:effectLst/>
                <a:latin typeface="+mj-lt"/>
              </a:rPr>
              <a:t>MİSYONUMUZ</a:t>
            </a:r>
          </a:p>
          <a:p>
            <a:pPr algn="just"/>
            <a:r>
              <a:rPr lang="tr-TR" b="0" i="0" dirty="0">
                <a:solidFill>
                  <a:srgbClr val="333333"/>
                </a:solidFill>
                <a:effectLst/>
                <a:latin typeface="+mj-lt"/>
              </a:rPr>
              <a:t>Spor bilimi alanında İnsan anatomisi, fizyolojisi ve psikolojisi hakkında bilgi sahibi, genelde tüm spor branşlarında özelde ise en az bir branşta teorik ve pratik bilgiye sahip; rekreasyon alanında ise insanların serbest zamanlarında kendilerini yenilemesinde ve iş verimliliklerinin artmasında etkin rol oynayan,  günümüze ayak uydurarak yeni bilgiyi ve  ihtiyaçları takip edebilen, rekreatif faaliyetleri planlama sürecinde gerek takım çalışmasına uyum sağlayabilen ve üretken, gerekse bu faaliyetleri uygulama aşamasında liderlik yapabilecek nitelikli rekreasyon uzmanları yetiştir</a:t>
            </a:r>
          </a:p>
          <a:p>
            <a:pPr algn="just"/>
            <a:endParaRPr lang="tr-TR" dirty="0">
              <a:solidFill>
                <a:srgbClr val="333333"/>
              </a:solidFill>
              <a:latin typeface="+mj-lt"/>
            </a:endParaRPr>
          </a:p>
          <a:p>
            <a:pPr algn="just"/>
            <a:r>
              <a:rPr lang="tr-TR" b="1" dirty="0">
                <a:solidFill>
                  <a:srgbClr val="333333"/>
                </a:solidFill>
                <a:latin typeface="+mj-lt"/>
              </a:rPr>
              <a:t>VİZYONUMUZ</a:t>
            </a:r>
            <a:endParaRPr lang="tr-TR" b="1" i="0" dirty="0">
              <a:solidFill>
                <a:srgbClr val="333333"/>
              </a:solidFill>
              <a:effectLst/>
              <a:latin typeface="+mj-lt"/>
            </a:endParaRPr>
          </a:p>
          <a:p>
            <a:pPr algn="just"/>
            <a:r>
              <a:rPr lang="tr-TR" b="0" i="0" dirty="0">
                <a:solidFill>
                  <a:srgbClr val="333333"/>
                </a:solidFill>
                <a:effectLst/>
                <a:latin typeface="+mj-lt"/>
              </a:rPr>
              <a:t>Rekreasyon etkinliklerinin planlanması ve sunulmasında en elverişli ortamı sağlamak.</a:t>
            </a:r>
          </a:p>
          <a:p>
            <a:pPr algn="just"/>
            <a:r>
              <a:rPr lang="tr-TR" b="0" i="0" dirty="0">
                <a:solidFill>
                  <a:srgbClr val="333333"/>
                </a:solidFill>
                <a:effectLst/>
                <a:latin typeface="+mj-lt"/>
              </a:rPr>
              <a:t>Rekreatif etkinlik kavramını ulusal ve uluslararası düzeyde uygulayabilir nitelikleri kazandırmak. </a:t>
            </a:r>
          </a:p>
          <a:p>
            <a:pPr algn="just"/>
            <a:r>
              <a:rPr lang="tr-TR" b="0" i="0" dirty="0">
                <a:solidFill>
                  <a:srgbClr val="333333"/>
                </a:solidFill>
                <a:effectLst/>
                <a:latin typeface="+mj-lt"/>
              </a:rPr>
              <a:t>Değişen çevre şartlarında amacına motive olabilen bireyler yetiştirmek.</a:t>
            </a:r>
          </a:p>
        </p:txBody>
      </p:sp>
    </p:spTree>
    <p:extLst>
      <p:ext uri="{BB962C8B-B14F-4D97-AF65-F5344CB8AC3E}">
        <p14:creationId xmlns:p14="http://schemas.microsoft.com/office/powerpoint/2010/main" val="6517403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r>
              <a:rPr lang="tr-TR"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E44A0E9B-A509-4D68-95F3-DB486B28B150}"/>
              </a:ext>
            </a:extLst>
          </p:cNvPr>
          <p:cNvSpPr/>
          <p:nvPr/>
        </p:nvSpPr>
        <p:spPr>
          <a:xfrm>
            <a:off x="0" y="-3747"/>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600" b="1" dirty="0"/>
              <a:t>   </a:t>
            </a:r>
            <a:r>
              <a:rPr lang="tr-TR" sz="2600" b="1" u="sng" dirty="0"/>
              <a:t>BÖLÜM HAKKINDA</a:t>
            </a:r>
          </a:p>
        </p:txBody>
      </p:sp>
      <p:pic>
        <p:nvPicPr>
          <p:cNvPr id="9" name="Resim 8">
            <a:extLst>
              <a:ext uri="{FF2B5EF4-FFF2-40B4-BE49-F238E27FC236}">
                <a16:creationId xmlns:a16="http://schemas.microsoft.com/office/drawing/2014/main" id="{F2422F73-22A1-4028-B809-98A11E22E7C8}"/>
              </a:ext>
            </a:extLst>
          </p:cNvPr>
          <p:cNvPicPr>
            <a:picLocks noChangeAspect="1"/>
          </p:cNvPicPr>
          <p:nvPr/>
        </p:nvPicPr>
        <p:blipFill>
          <a:blip r:embed="rId2"/>
          <a:stretch>
            <a:fillRect/>
          </a:stretch>
        </p:blipFill>
        <p:spPr>
          <a:xfrm>
            <a:off x="11309455" y="95869"/>
            <a:ext cx="802672" cy="829903"/>
          </a:xfrm>
          <a:prstGeom prst="rect">
            <a:avLst/>
          </a:prstGeom>
        </p:spPr>
      </p:pic>
      <p:sp>
        <p:nvSpPr>
          <p:cNvPr id="10" name="Metin kutusu 9">
            <a:extLst>
              <a:ext uri="{FF2B5EF4-FFF2-40B4-BE49-F238E27FC236}">
                <a16:creationId xmlns:a16="http://schemas.microsoft.com/office/drawing/2014/main" id="{0EF56119-6731-4D9C-8160-DFC9BE15FA28}"/>
              </a:ext>
            </a:extLst>
          </p:cNvPr>
          <p:cNvSpPr txBox="1"/>
          <p:nvPr/>
        </p:nvSpPr>
        <p:spPr>
          <a:xfrm>
            <a:off x="587162" y="1120409"/>
            <a:ext cx="11123629" cy="5028556"/>
          </a:xfrm>
          <a:prstGeom prst="rect">
            <a:avLst/>
          </a:prstGeom>
          <a:noFill/>
        </p:spPr>
        <p:txBody>
          <a:bodyPr wrap="square">
            <a:spAutoFit/>
          </a:bodyPr>
          <a:lstStyle/>
          <a:p>
            <a:pPr algn="just">
              <a:lnSpc>
                <a:spcPct val="150000"/>
              </a:lnSpc>
            </a:pPr>
            <a:r>
              <a:rPr lang="tr-TR" b="1" i="0" dirty="0">
                <a:solidFill>
                  <a:srgbClr val="333333"/>
                </a:solidFill>
                <a:effectLst/>
                <a:latin typeface="+mj-lt"/>
              </a:rPr>
              <a:t>HEDEFLERİMİZ</a:t>
            </a:r>
            <a:endParaRPr lang="tr-TR" b="0" i="0" dirty="0">
              <a:solidFill>
                <a:srgbClr val="333333"/>
              </a:solidFill>
              <a:effectLst/>
              <a:latin typeface="+mj-lt"/>
            </a:endParaRPr>
          </a:p>
          <a:p>
            <a:pPr algn="just">
              <a:lnSpc>
                <a:spcPct val="150000"/>
              </a:lnSpc>
              <a:buFont typeface="+mj-lt"/>
              <a:buAutoNum type="arabicPeriod"/>
            </a:pPr>
            <a:r>
              <a:rPr lang="tr-TR" b="0" i="0" dirty="0">
                <a:solidFill>
                  <a:srgbClr val="333333"/>
                </a:solidFill>
                <a:effectLst/>
                <a:latin typeface="+mj-lt"/>
              </a:rPr>
              <a:t>Rekreasyon </a:t>
            </a:r>
            <a:r>
              <a:rPr lang="tr-TR" dirty="0">
                <a:solidFill>
                  <a:srgbClr val="333333"/>
                </a:solidFill>
                <a:latin typeface="+mj-lt"/>
              </a:rPr>
              <a:t>l</a:t>
            </a:r>
            <a:r>
              <a:rPr lang="tr-TR" b="0" i="0" dirty="0">
                <a:solidFill>
                  <a:srgbClr val="333333"/>
                </a:solidFill>
                <a:effectLst/>
                <a:latin typeface="+mj-lt"/>
              </a:rPr>
              <a:t>iderlerinin ihtiyaç duyduğu yeterliliği kazandırmak.</a:t>
            </a:r>
          </a:p>
          <a:p>
            <a:pPr algn="just">
              <a:lnSpc>
                <a:spcPct val="150000"/>
              </a:lnSpc>
              <a:buFont typeface="+mj-lt"/>
              <a:buAutoNum type="arabicPeriod"/>
            </a:pPr>
            <a:r>
              <a:rPr lang="tr-TR" b="0" i="0" dirty="0">
                <a:solidFill>
                  <a:srgbClr val="333333"/>
                </a:solidFill>
                <a:effectLst/>
                <a:latin typeface="+mj-lt"/>
              </a:rPr>
              <a:t>Dünyadaki güncel gelişmeleri takip ederek genel kültür ve entelektüel birikimi sağlamak.</a:t>
            </a:r>
          </a:p>
          <a:p>
            <a:pPr algn="just">
              <a:lnSpc>
                <a:spcPct val="150000"/>
              </a:lnSpc>
              <a:buFont typeface="+mj-lt"/>
              <a:buAutoNum type="arabicPeriod"/>
            </a:pPr>
            <a:r>
              <a:rPr lang="tr-TR" b="0" i="0" dirty="0">
                <a:solidFill>
                  <a:srgbClr val="333333"/>
                </a:solidFill>
                <a:effectLst/>
                <a:latin typeface="+mj-lt"/>
              </a:rPr>
              <a:t>Toplumda hareketli ve sağlıklı yaşamın geliştirilmesi sorumluluğunu kazandırmak.</a:t>
            </a:r>
          </a:p>
          <a:p>
            <a:pPr algn="just">
              <a:lnSpc>
                <a:spcPct val="150000"/>
              </a:lnSpc>
              <a:buFont typeface="+mj-lt"/>
              <a:buAutoNum type="arabicPeriod"/>
            </a:pPr>
            <a:r>
              <a:rPr lang="tr-TR" b="0" i="0" dirty="0">
                <a:solidFill>
                  <a:srgbClr val="333333"/>
                </a:solidFill>
                <a:effectLst/>
                <a:latin typeface="+mj-lt"/>
              </a:rPr>
              <a:t>Rekreatif etkinlikleri planlama, uygulama ve yönetme becerisi kazandırmak.</a:t>
            </a:r>
          </a:p>
          <a:p>
            <a:pPr algn="just">
              <a:lnSpc>
                <a:spcPct val="150000"/>
              </a:lnSpc>
              <a:buFont typeface="+mj-lt"/>
              <a:buAutoNum type="arabicPeriod"/>
            </a:pPr>
            <a:r>
              <a:rPr lang="tr-TR" b="0" i="0" dirty="0">
                <a:solidFill>
                  <a:srgbClr val="333333"/>
                </a:solidFill>
                <a:effectLst/>
                <a:latin typeface="+mj-lt"/>
              </a:rPr>
              <a:t>Mesleki becerilere ek olarak doğru meslek alışkanlığı ve tutumu kazandırmak.</a:t>
            </a:r>
          </a:p>
          <a:p>
            <a:pPr algn="just">
              <a:lnSpc>
                <a:spcPct val="150000"/>
              </a:lnSpc>
              <a:buFont typeface="+mj-lt"/>
              <a:buAutoNum type="arabicPeriod"/>
            </a:pPr>
            <a:r>
              <a:rPr lang="tr-TR" b="0" i="0" dirty="0">
                <a:solidFill>
                  <a:srgbClr val="333333"/>
                </a:solidFill>
                <a:effectLst/>
                <a:latin typeface="+mj-lt"/>
              </a:rPr>
              <a:t>Ülkemizin her türlü milli ve manevi değerlerine sahip ve toplumun ihtiyaçlarını karşılayan Rekreasyon Liderleri yetiştirmek.</a:t>
            </a:r>
          </a:p>
          <a:p>
            <a:pPr algn="just">
              <a:lnSpc>
                <a:spcPct val="150000"/>
              </a:lnSpc>
              <a:buFont typeface="+mj-lt"/>
              <a:buAutoNum type="arabicPeriod"/>
            </a:pPr>
            <a:r>
              <a:rPr lang="tr-TR" b="0" i="0" dirty="0">
                <a:solidFill>
                  <a:srgbClr val="333333"/>
                </a:solidFill>
                <a:effectLst/>
                <a:latin typeface="+mj-lt"/>
              </a:rPr>
              <a:t>Alan uygulamalarında karşılaşılan sorunları çözme ve mesleği geliştirme becerisi kazandırmak.</a:t>
            </a:r>
          </a:p>
          <a:p>
            <a:pPr algn="just">
              <a:lnSpc>
                <a:spcPct val="150000"/>
              </a:lnSpc>
              <a:buFont typeface="+mj-lt"/>
              <a:buAutoNum type="arabicPeriod"/>
            </a:pPr>
            <a:r>
              <a:rPr lang="tr-TR" b="0" i="0" dirty="0">
                <a:solidFill>
                  <a:srgbClr val="333333"/>
                </a:solidFill>
                <a:effectLst/>
                <a:latin typeface="+mj-lt"/>
              </a:rPr>
              <a:t>Toplumun rekreasyon bilincini arttırmaya yönelik çalışmalar ve faaliyetler oluşturma potansiyelini kazandırmak.</a:t>
            </a:r>
          </a:p>
          <a:p>
            <a:pPr algn="just">
              <a:lnSpc>
                <a:spcPct val="150000"/>
              </a:lnSpc>
              <a:buFont typeface="+mj-lt"/>
              <a:buAutoNum type="arabicPeriod"/>
            </a:pPr>
            <a:r>
              <a:rPr lang="tr-TR" b="0" i="0" dirty="0">
                <a:solidFill>
                  <a:srgbClr val="333333"/>
                </a:solidFill>
                <a:effectLst/>
                <a:latin typeface="+mj-lt"/>
              </a:rPr>
              <a:t>Toplumda hareketli ve sağlıklı yaşamın geliştirilmesi sorumluluğunu kazandırmak.</a:t>
            </a:r>
          </a:p>
          <a:p>
            <a:pPr algn="just">
              <a:lnSpc>
                <a:spcPct val="150000"/>
              </a:lnSpc>
              <a:buFont typeface="+mj-lt"/>
              <a:buAutoNum type="arabicPeriod"/>
            </a:pPr>
            <a:r>
              <a:rPr lang="tr-TR" b="0" i="0" dirty="0">
                <a:solidFill>
                  <a:srgbClr val="333333"/>
                </a:solidFill>
                <a:effectLst/>
                <a:latin typeface="+mj-lt"/>
              </a:rPr>
              <a:t>Rekreatif etkinlik kavramını ulusal ve uluslararası düzeyde uygulayabilir nitelikleri kazandırmak. </a:t>
            </a:r>
          </a:p>
        </p:txBody>
      </p:sp>
    </p:spTree>
    <p:extLst>
      <p:ext uri="{BB962C8B-B14F-4D97-AF65-F5344CB8AC3E}">
        <p14:creationId xmlns:p14="http://schemas.microsoft.com/office/powerpoint/2010/main" val="3004110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032517140"/>
              </p:ext>
            </p:extLst>
          </p:nvPr>
        </p:nvGraphicFramePr>
        <p:xfrm>
          <a:off x="724753" y="1869300"/>
          <a:ext cx="10742493" cy="4193414"/>
        </p:xfrm>
        <a:graphic>
          <a:graphicData uri="http://schemas.openxmlformats.org/drawingml/2006/table">
            <a:tbl>
              <a:tblPr firstRow="1" bandRow="1">
                <a:tableStyleId>{5C22544A-7EE6-4342-B048-85BDC9FD1C3A}</a:tableStyleId>
              </a:tblPr>
              <a:tblGrid>
                <a:gridCol w="1735643">
                  <a:extLst>
                    <a:ext uri="{9D8B030D-6E8A-4147-A177-3AD203B41FA5}">
                      <a16:colId xmlns:a16="http://schemas.microsoft.com/office/drawing/2014/main" val="3270925943"/>
                    </a:ext>
                  </a:extLst>
                </a:gridCol>
                <a:gridCol w="2413262">
                  <a:extLst>
                    <a:ext uri="{9D8B030D-6E8A-4147-A177-3AD203B41FA5}">
                      <a16:colId xmlns:a16="http://schemas.microsoft.com/office/drawing/2014/main" val="1739830665"/>
                    </a:ext>
                  </a:extLst>
                </a:gridCol>
                <a:gridCol w="2413262">
                  <a:extLst>
                    <a:ext uri="{9D8B030D-6E8A-4147-A177-3AD203B41FA5}">
                      <a16:colId xmlns:a16="http://schemas.microsoft.com/office/drawing/2014/main" val="173280376"/>
                    </a:ext>
                  </a:extLst>
                </a:gridCol>
                <a:gridCol w="2002734">
                  <a:extLst>
                    <a:ext uri="{9D8B030D-6E8A-4147-A177-3AD203B41FA5}">
                      <a16:colId xmlns:a16="http://schemas.microsoft.com/office/drawing/2014/main" val="1057517862"/>
                    </a:ext>
                  </a:extLst>
                </a:gridCol>
                <a:gridCol w="2177592">
                  <a:extLst>
                    <a:ext uri="{9D8B030D-6E8A-4147-A177-3AD203B41FA5}">
                      <a16:colId xmlns:a16="http://schemas.microsoft.com/office/drawing/2014/main" val="1937174840"/>
                    </a:ext>
                  </a:extLst>
                </a:gridCol>
              </a:tblGrid>
              <a:tr h="0">
                <a:tc>
                  <a:txBody>
                    <a:bodyPr/>
                    <a:lstStyle/>
                    <a:p>
                      <a:pPr algn="ctr">
                        <a:lnSpc>
                          <a:spcPct val="150000"/>
                        </a:lnSpc>
                      </a:pPr>
                      <a:r>
                        <a:rPr lang="tr-TR" sz="1800" dirty="0">
                          <a:solidFill>
                            <a:schemeClr val="bg1"/>
                          </a:solidFill>
                          <a:latin typeface="+mn-lt"/>
                          <a:cs typeface="Times New Roman" panose="02020603050405020304" pitchFamily="18" charset="0"/>
                        </a:rPr>
                        <a:t>PROFESÖR DOKTOR</a:t>
                      </a:r>
                      <a:endParaRPr lang="en-US" sz="1800" dirty="0">
                        <a:solidFill>
                          <a:schemeClr val="bg1"/>
                        </a:solidFill>
                        <a:latin typeface="+mn-lt"/>
                        <a:cs typeface="Times New Roman" panose="02020603050405020304" pitchFamily="18" charset="0"/>
                      </a:endParaRPr>
                    </a:p>
                  </a:txBody>
                  <a:tcPr>
                    <a:solidFill>
                      <a:schemeClr val="accent4"/>
                    </a:solidFill>
                  </a:tcPr>
                </a:tc>
                <a:tc>
                  <a:txBody>
                    <a:bodyPr/>
                    <a:lstStyle/>
                    <a:p>
                      <a:pPr algn="ctr">
                        <a:lnSpc>
                          <a:spcPct val="150000"/>
                        </a:lnSpc>
                      </a:pPr>
                      <a:r>
                        <a:rPr lang="tr-TR" sz="1800" dirty="0">
                          <a:solidFill>
                            <a:schemeClr val="bg1"/>
                          </a:solidFill>
                          <a:latin typeface="+mn-lt"/>
                          <a:cs typeface="Times New Roman" panose="02020603050405020304" pitchFamily="18" charset="0"/>
                        </a:rPr>
                        <a:t>DOÇENT DOKTOR</a:t>
                      </a:r>
                      <a:endParaRPr lang="en-US" sz="1800" dirty="0">
                        <a:solidFill>
                          <a:schemeClr val="bg1"/>
                        </a:solidFill>
                        <a:latin typeface="+mn-lt"/>
                        <a:cs typeface="Times New Roman" panose="02020603050405020304" pitchFamily="18" charset="0"/>
                      </a:endParaRPr>
                    </a:p>
                  </a:txBody>
                  <a:tcPr>
                    <a:solidFill>
                      <a:schemeClr val="accent4"/>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1800" b="1" i="0" kern="1200" dirty="0">
                          <a:solidFill>
                            <a:schemeClr val="bg1"/>
                          </a:solidFill>
                          <a:effectLst/>
                          <a:latin typeface="+mn-lt"/>
                          <a:ea typeface="+mn-ea"/>
                          <a:cs typeface="+mn-cs"/>
                        </a:rPr>
                        <a:t>DOKTOR ÖĞRETİM ÜYESİ</a:t>
                      </a:r>
                    </a:p>
                  </a:txBody>
                  <a:tcPr>
                    <a:solidFill>
                      <a:schemeClr val="accent4"/>
                    </a:solidFill>
                  </a:tcPr>
                </a:tc>
                <a:tc>
                  <a:txBody>
                    <a:bodyPr/>
                    <a:lstStyle/>
                    <a:p>
                      <a:pPr algn="ctr">
                        <a:lnSpc>
                          <a:spcPct val="150000"/>
                        </a:lnSpc>
                      </a:pPr>
                      <a:r>
                        <a:rPr lang="tr-TR" sz="1800" b="1" dirty="0">
                          <a:solidFill>
                            <a:schemeClr val="bg1"/>
                          </a:solidFill>
                          <a:effectLst/>
                          <a:latin typeface="+mn-lt"/>
                        </a:rPr>
                        <a:t>ÖĞRETİM GÖREVLİSİ</a:t>
                      </a:r>
                    </a:p>
                  </a:txBody>
                  <a:tcPr>
                    <a:solidFill>
                      <a:schemeClr val="accent4"/>
                    </a:solidFill>
                  </a:tcPr>
                </a:tc>
                <a:tc>
                  <a:txBody>
                    <a:bodyPr/>
                    <a:lstStyle/>
                    <a:p>
                      <a:pPr algn="ctr">
                        <a:lnSpc>
                          <a:spcPct val="150000"/>
                        </a:lnSpc>
                      </a:pPr>
                      <a:r>
                        <a:rPr lang="tr-TR" sz="1800" b="1" dirty="0">
                          <a:solidFill>
                            <a:schemeClr val="bg1"/>
                          </a:solidFill>
                          <a:effectLst/>
                          <a:latin typeface="+mn-lt"/>
                        </a:rPr>
                        <a:t>ARAŞTIRMA GÖREVLİSİ</a:t>
                      </a:r>
                    </a:p>
                  </a:txBody>
                  <a:tcPr>
                    <a:solidFill>
                      <a:schemeClr val="accent4"/>
                    </a:solidFill>
                  </a:tcPr>
                </a:tc>
                <a:extLst>
                  <a:ext uri="{0D108BD9-81ED-4DB2-BD59-A6C34878D82A}">
                    <a16:rowId xmlns:a16="http://schemas.microsoft.com/office/drawing/2014/main" val="957652748"/>
                  </a:ext>
                </a:extLst>
              </a:tr>
              <a:tr h="551625">
                <a:tc>
                  <a:txBody>
                    <a:bodyPr/>
                    <a:lstStyle/>
                    <a:p>
                      <a:pPr algn="ctr"/>
                      <a:r>
                        <a:rPr lang="tr-TR" sz="1800" b="1" dirty="0">
                          <a:latin typeface="Times New Roman" panose="02020603050405020304" pitchFamily="18" charset="0"/>
                          <a:cs typeface="Times New Roman" panose="02020603050405020304" pitchFamily="18" charset="0"/>
                        </a:rPr>
                        <a:t>2</a:t>
                      </a:r>
                      <a:endParaRPr lang="en-US" sz="18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tr-TR" sz="1800" b="1" dirty="0">
                          <a:latin typeface="Times New Roman" panose="02020603050405020304" pitchFamily="18" charset="0"/>
                          <a:cs typeface="Times New Roman" panose="02020603050405020304" pitchFamily="18" charset="0"/>
                        </a:rPr>
                        <a:t>3</a:t>
                      </a:r>
                      <a:endParaRPr lang="en-US" sz="18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tr-TR" sz="1800" b="1" dirty="0">
                          <a:solidFill>
                            <a:schemeClr val="dk1"/>
                          </a:solidFill>
                          <a:latin typeface="Times New Roman" panose="02020603050405020304" pitchFamily="18" charset="0"/>
                          <a:cs typeface="Times New Roman" panose="02020603050405020304" pitchFamily="18" charset="0"/>
                        </a:rPr>
                        <a:t>1</a:t>
                      </a:r>
                      <a:endParaRPr lang="en-US" sz="1800" b="1"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tr-TR" sz="1800" b="1" dirty="0"/>
                        <a:t>4</a:t>
                      </a:r>
                    </a:p>
                  </a:txBody>
                  <a:tcPr>
                    <a:solidFill>
                      <a:schemeClr val="accent4">
                        <a:lumMod val="20000"/>
                        <a:lumOff val="80000"/>
                      </a:schemeClr>
                    </a:solidFill>
                  </a:tcPr>
                </a:tc>
                <a:tc>
                  <a:txBody>
                    <a:bodyPr/>
                    <a:lstStyle/>
                    <a:p>
                      <a:pPr algn="ctr"/>
                      <a:r>
                        <a:rPr lang="tr-TR" sz="1800" b="1" dirty="0"/>
                        <a:t>2</a:t>
                      </a:r>
                    </a:p>
                  </a:txBody>
                  <a:tcPr>
                    <a:solidFill>
                      <a:schemeClr val="accent4">
                        <a:lumMod val="20000"/>
                        <a:lumOff val="80000"/>
                      </a:schemeClr>
                    </a:solidFill>
                  </a:tcPr>
                </a:tc>
                <a:extLst>
                  <a:ext uri="{0D108BD9-81ED-4DB2-BD59-A6C34878D82A}">
                    <a16:rowId xmlns:a16="http://schemas.microsoft.com/office/drawing/2014/main" val="1617452981"/>
                  </a:ext>
                </a:extLst>
              </a:tr>
              <a:tr h="551625">
                <a:tc>
                  <a:txBody>
                    <a:bodyPr/>
                    <a:lstStyle/>
                    <a:p>
                      <a:pPr algn="ctr"/>
                      <a:r>
                        <a:rPr lang="tr-TR" sz="1600" b="0" dirty="0">
                          <a:latin typeface="+mj-lt"/>
                          <a:cs typeface="Times New Roman" panose="02020603050405020304" pitchFamily="18" charset="0"/>
                        </a:rPr>
                        <a:t>Çetin YAMAN</a:t>
                      </a:r>
                    </a:p>
                    <a:p>
                      <a:pPr algn="ctr"/>
                      <a:r>
                        <a:rPr lang="tr-TR" sz="1600" b="0" dirty="0">
                          <a:latin typeface="+mj-lt"/>
                          <a:cs typeface="Times New Roman" panose="02020603050405020304" pitchFamily="18" charset="0"/>
                        </a:rPr>
                        <a:t>(</a:t>
                      </a:r>
                      <a:r>
                        <a:rPr lang="tr-TR" sz="1600" b="1" dirty="0">
                          <a:latin typeface="+mj-lt"/>
                          <a:cs typeface="Times New Roman" panose="02020603050405020304" pitchFamily="18" charset="0"/>
                        </a:rPr>
                        <a:t>Bölüm Başkanı</a:t>
                      </a:r>
                      <a:r>
                        <a:rPr lang="tr-TR" sz="1600" b="0" dirty="0">
                          <a:latin typeface="+mj-lt"/>
                          <a:cs typeface="Times New Roman" panose="02020603050405020304" pitchFamily="18" charset="0"/>
                        </a:rPr>
                        <a:t>)</a:t>
                      </a: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Fehmi ÇALIK</a:t>
                      </a:r>
                    </a:p>
                    <a:p>
                      <a:pPr algn="ct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Gizem KARAKAŞ</a:t>
                      </a:r>
                    </a:p>
                    <a:p>
                      <a:pPr algn="ctr"/>
                      <a:endParaRPr lang="en-US" sz="1600" b="0" dirty="0">
                        <a:solidFill>
                          <a:srgbClr val="FF0000"/>
                        </a:solidFill>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Dr. Semra ÇETİN</a:t>
                      </a:r>
                    </a:p>
                    <a:p>
                      <a:pPr algn="ctr"/>
                      <a:endParaRPr lang="tr-TR" sz="1600" b="0" dirty="0">
                        <a:latin typeface="+mj-lt"/>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dirty="0">
                          <a:latin typeface="+mj-lt"/>
                        </a:rPr>
                        <a:t>Dr. </a:t>
                      </a:r>
                      <a:r>
                        <a:rPr lang="tr-TR" sz="1600" b="0" i="0" kern="1200" dirty="0">
                          <a:solidFill>
                            <a:schemeClr val="dk1"/>
                          </a:solidFill>
                          <a:effectLst/>
                          <a:latin typeface="+mj-lt"/>
                          <a:ea typeface="+mn-ea"/>
                          <a:cs typeface="+mn-cs"/>
                        </a:rPr>
                        <a:t>Cuma ECE</a:t>
                      </a:r>
                    </a:p>
                    <a:p>
                      <a:pPr algn="ctr"/>
                      <a:endParaRPr lang="tr-TR" sz="1600" b="0" dirty="0">
                        <a:latin typeface="+mj-lt"/>
                      </a:endParaRPr>
                    </a:p>
                  </a:txBody>
                  <a:tcPr>
                    <a:solidFill>
                      <a:schemeClr val="accent4">
                        <a:lumMod val="20000"/>
                        <a:lumOff val="80000"/>
                      </a:schemeClr>
                    </a:solidFill>
                  </a:tcPr>
                </a:tc>
                <a:extLst>
                  <a:ext uri="{0D108BD9-81ED-4DB2-BD59-A6C34878D82A}">
                    <a16:rowId xmlns:a16="http://schemas.microsoft.com/office/drawing/2014/main" val="1729369433"/>
                  </a:ext>
                </a:extLst>
              </a:tr>
              <a:tr h="551625">
                <a:tc>
                  <a:txBody>
                    <a:bodyPr/>
                    <a:lstStyle/>
                    <a:p>
                      <a:pPr algn="ctr"/>
                      <a:r>
                        <a:rPr lang="tr-TR" sz="1600" b="0" dirty="0">
                          <a:latin typeface="+mj-lt"/>
                          <a:cs typeface="Times New Roman" panose="02020603050405020304" pitchFamily="18" charset="0"/>
                        </a:rPr>
                        <a:t>Hasan Nedim ÇETİN </a:t>
                      </a: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algn="ctr"/>
                      <a:r>
                        <a:rPr lang="tr-TR" sz="1600" b="0" dirty="0">
                          <a:latin typeface="+mj-lt"/>
                          <a:cs typeface="Times New Roman" panose="02020603050405020304" pitchFamily="18" charset="0"/>
                        </a:rPr>
                        <a:t>İpek Eroğlu KOLAYİŞ</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n-lt"/>
                          <a:ea typeface="+mn-ea"/>
                          <a:cs typeface="+mn-cs"/>
                        </a:rPr>
                        <a:t>(</a:t>
                      </a:r>
                      <a:r>
                        <a:rPr lang="tr-TR" sz="1600" b="1" i="0" kern="1200" dirty="0">
                          <a:solidFill>
                            <a:schemeClr val="dk1"/>
                          </a:solidFill>
                          <a:effectLst/>
                          <a:latin typeface="+mn-lt"/>
                          <a:ea typeface="+mn-ea"/>
                          <a:cs typeface="+mn-cs"/>
                        </a:rPr>
                        <a:t>Bölüm Başkan Yardımcısı</a:t>
                      </a:r>
                      <a:r>
                        <a:rPr lang="tr-TR" sz="1600" b="0" i="0" kern="1200" dirty="0">
                          <a:solidFill>
                            <a:schemeClr val="dk1"/>
                          </a:solidFill>
                          <a:effectLst/>
                          <a:latin typeface="+mn-lt"/>
                          <a:ea typeface="+mn-ea"/>
                          <a:cs typeface="+mn-cs"/>
                        </a:rPr>
                        <a:t>)</a:t>
                      </a:r>
                    </a:p>
                  </a:txBody>
                  <a:tcPr>
                    <a:solidFill>
                      <a:schemeClr val="accent4">
                        <a:lumMod val="20000"/>
                        <a:lumOff val="80000"/>
                      </a:schemeClr>
                    </a:solidFill>
                  </a:tcPr>
                </a:tc>
                <a:tc>
                  <a:txBody>
                    <a:bodyPr/>
                    <a:lstStyle/>
                    <a:p>
                      <a:pPr algn="ctr"/>
                      <a:endParaRPr lang="en-US" sz="1600" b="0" dirty="0">
                        <a:solidFill>
                          <a:srgbClr val="FF0000"/>
                        </a:solidFill>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Celalettin DOĞAN</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Merve ÖZYILDIRIM</a:t>
                      </a:r>
                    </a:p>
                  </a:txBody>
                  <a:tcPr>
                    <a:solidFill>
                      <a:schemeClr val="accent4">
                        <a:lumMod val="20000"/>
                        <a:lumOff val="80000"/>
                      </a:schemeClr>
                    </a:solidFill>
                  </a:tcPr>
                </a:tc>
                <a:extLst>
                  <a:ext uri="{0D108BD9-81ED-4DB2-BD59-A6C34878D82A}">
                    <a16:rowId xmlns:a16="http://schemas.microsoft.com/office/drawing/2014/main" val="2152699221"/>
                  </a:ext>
                </a:extLst>
              </a:tr>
              <a:tr h="646185">
                <a:tc>
                  <a:txBody>
                    <a:bodyPr/>
                    <a:lstStyle/>
                    <a:p>
                      <a:pPr algn="ct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n-lt"/>
                          <a:ea typeface="+mn-ea"/>
                          <a:cs typeface="+mn-cs"/>
                        </a:rPr>
                        <a:t>Nurgül Tezcan KARDAŞ</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n-lt"/>
                          <a:ea typeface="+mn-ea"/>
                          <a:cs typeface="+mn-cs"/>
                        </a:rPr>
                        <a:t>(</a:t>
                      </a:r>
                      <a:r>
                        <a:rPr lang="tr-TR" sz="1600" b="1" i="0" kern="1200" dirty="0">
                          <a:solidFill>
                            <a:schemeClr val="dk1"/>
                          </a:solidFill>
                          <a:effectLst/>
                          <a:latin typeface="+mn-lt"/>
                          <a:ea typeface="+mn-ea"/>
                          <a:cs typeface="+mn-cs"/>
                        </a:rPr>
                        <a:t>Bölüm Başkan Yardımcısı</a:t>
                      </a:r>
                      <a:r>
                        <a:rPr lang="tr-TR" sz="1600" b="0" i="0" kern="1200" dirty="0">
                          <a:solidFill>
                            <a:schemeClr val="dk1"/>
                          </a:solidFill>
                          <a:effectLst/>
                          <a:latin typeface="+mn-lt"/>
                          <a:ea typeface="+mn-ea"/>
                          <a:cs typeface="+mn-cs"/>
                        </a:rPr>
                        <a:t>)</a:t>
                      </a:r>
                    </a:p>
                  </a:txBody>
                  <a:tcPr>
                    <a:solidFill>
                      <a:schemeClr val="accent4">
                        <a:lumMod val="20000"/>
                        <a:lumOff val="80000"/>
                      </a:schemeClr>
                    </a:solidFill>
                  </a:tcPr>
                </a:tc>
                <a:tc>
                  <a:txBody>
                    <a:bodyPr/>
                    <a:lstStyle/>
                    <a:p>
                      <a:pPr algn="ctr"/>
                      <a:endParaRPr lang="en-US" sz="1600" b="0" dirty="0">
                        <a:solidFill>
                          <a:srgbClr val="FF0000"/>
                        </a:solidFill>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Emel MİMAROĞLU</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1600" b="0" i="0" kern="1200" dirty="0">
                        <a:solidFill>
                          <a:schemeClr val="dk1"/>
                        </a:solidFill>
                        <a:effectLst/>
                        <a:latin typeface="+mj-lt"/>
                        <a:ea typeface="+mn-ea"/>
                        <a:cs typeface="+mn-cs"/>
                      </a:endParaRPr>
                    </a:p>
                  </a:txBody>
                  <a:tcPr>
                    <a:solidFill>
                      <a:schemeClr val="accent4">
                        <a:lumMod val="20000"/>
                        <a:lumOff val="80000"/>
                      </a:schemeClr>
                    </a:solidFill>
                  </a:tcPr>
                </a:tc>
                <a:extLst>
                  <a:ext uri="{0D108BD9-81ED-4DB2-BD59-A6C34878D82A}">
                    <a16:rowId xmlns:a16="http://schemas.microsoft.com/office/drawing/2014/main" val="2144016550"/>
                  </a:ext>
                </a:extLst>
              </a:tr>
              <a:tr h="551625">
                <a:tc>
                  <a:txBody>
                    <a:bodyPr/>
                    <a:lstStyle/>
                    <a:p>
                      <a:pPr algn="ct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algn="ctr"/>
                      <a:endParaRPr lang="en-US" sz="1600" b="0" dirty="0">
                        <a:latin typeface="+mj-lt"/>
                        <a:cs typeface="Times New Roman" panose="02020603050405020304" pitchFamily="18" charset="0"/>
                      </a:endParaRPr>
                    </a:p>
                  </a:txBody>
                  <a:tcPr>
                    <a:solidFill>
                      <a:schemeClr val="accent4">
                        <a:lumMod val="20000"/>
                        <a:lumOff val="80000"/>
                      </a:schemeClr>
                    </a:solidFill>
                  </a:tcPr>
                </a:tc>
                <a:tc>
                  <a:txBody>
                    <a:bodyPr/>
                    <a:lstStyle/>
                    <a:p>
                      <a:pPr algn="ctr"/>
                      <a:endParaRPr lang="en-US" sz="1600" b="0" dirty="0">
                        <a:solidFill>
                          <a:srgbClr val="FF0000"/>
                        </a:solidFill>
                        <a:latin typeface="+mj-lt"/>
                        <a:cs typeface="Times New Roman" panose="02020603050405020304" pitchFamily="18" charset="0"/>
                      </a:endParaRP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kern="1200" dirty="0">
                          <a:solidFill>
                            <a:schemeClr val="dk1"/>
                          </a:solidFill>
                          <a:effectLst/>
                          <a:latin typeface="+mj-lt"/>
                          <a:ea typeface="+mn-ea"/>
                          <a:cs typeface="+mn-cs"/>
                        </a:rPr>
                        <a:t>Murat ŞEN</a:t>
                      </a:r>
                    </a:p>
                  </a:txBody>
                  <a:tcPr>
                    <a:solidFill>
                      <a:schemeClr val="accent4">
                        <a:lumMod val="20000"/>
                        <a:lumOff val="80000"/>
                      </a:schemeClr>
                    </a:solidFill>
                  </a:tcPr>
                </a:tc>
                <a:tc>
                  <a:txBody>
                    <a:bodyPr/>
                    <a:lstStyle/>
                    <a:p>
                      <a:pPr algn="ctr"/>
                      <a:endParaRPr lang="tr-TR" sz="1600" b="0" dirty="0">
                        <a:latin typeface="+mj-lt"/>
                      </a:endParaRPr>
                    </a:p>
                  </a:txBody>
                  <a:tcPr>
                    <a:solidFill>
                      <a:schemeClr val="accent4">
                        <a:lumMod val="20000"/>
                        <a:lumOff val="80000"/>
                      </a:schemeClr>
                    </a:solidFill>
                  </a:tcPr>
                </a:tc>
                <a:extLst>
                  <a:ext uri="{0D108BD9-81ED-4DB2-BD59-A6C34878D82A}">
                    <a16:rowId xmlns:a16="http://schemas.microsoft.com/office/drawing/2014/main" val="3104023416"/>
                  </a:ext>
                </a:extLst>
              </a:tr>
            </a:tbl>
          </a:graphicData>
        </a:graphic>
      </p:graphicFrame>
      <p:sp>
        <p:nvSpPr>
          <p:cNvPr id="4" name="Dikdörtgen 3">
            <a:extLst>
              <a:ext uri="{FF2B5EF4-FFF2-40B4-BE49-F238E27FC236}">
                <a16:creationId xmlns:a16="http://schemas.microsoft.com/office/drawing/2014/main" id="{DCCE9E9A-7DB9-406E-AE77-1CDD12524D3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76D9B4FE-0F19-46B5-8B2D-98719AF2AF10}"/>
              </a:ext>
            </a:extLst>
          </p:cNvPr>
          <p:cNvPicPr>
            <a:picLocks noChangeAspect="1"/>
          </p:cNvPicPr>
          <p:nvPr/>
        </p:nvPicPr>
        <p:blipFill>
          <a:blip r:embed="rId2"/>
          <a:stretch>
            <a:fillRect/>
          </a:stretch>
        </p:blipFill>
        <p:spPr>
          <a:xfrm>
            <a:off x="11309455" y="95869"/>
            <a:ext cx="802672" cy="829903"/>
          </a:xfrm>
          <a:prstGeom prst="rect">
            <a:avLst/>
          </a:prstGeom>
        </p:spPr>
      </p:pic>
      <p:sp>
        <p:nvSpPr>
          <p:cNvPr id="7" name="Başlık 6">
            <a:extLst>
              <a:ext uri="{FF2B5EF4-FFF2-40B4-BE49-F238E27FC236}">
                <a16:creationId xmlns:a16="http://schemas.microsoft.com/office/drawing/2014/main" id="{580F5295-7A9A-470E-BA3B-19E975CD54F1}"/>
              </a:ext>
            </a:extLst>
          </p:cNvPr>
          <p:cNvSpPr>
            <a:spLocks noGrp="1"/>
          </p:cNvSpPr>
          <p:nvPr>
            <p:ph type="title"/>
          </p:nvPr>
        </p:nvSpPr>
        <p:spPr/>
        <p:txBody>
          <a:bodyPr/>
          <a:lstStyle/>
          <a:p>
            <a:r>
              <a:rPr lang="tr-TR" sz="2600" b="1" u="sng" dirty="0">
                <a:solidFill>
                  <a:schemeClr val="tx1"/>
                </a:solidFill>
              </a:rPr>
              <a:t>BÖLÜM HAKKINDA</a:t>
            </a:r>
          </a:p>
        </p:txBody>
      </p:sp>
      <p:sp>
        <p:nvSpPr>
          <p:cNvPr id="9" name="Metin kutusu 8">
            <a:extLst>
              <a:ext uri="{FF2B5EF4-FFF2-40B4-BE49-F238E27FC236}">
                <a16:creationId xmlns:a16="http://schemas.microsoft.com/office/drawing/2014/main" id="{074740C6-0F3C-4C52-80B5-8EC56A7A8EAB}"/>
              </a:ext>
            </a:extLst>
          </p:cNvPr>
          <p:cNvSpPr txBox="1"/>
          <p:nvPr/>
        </p:nvSpPr>
        <p:spPr>
          <a:xfrm>
            <a:off x="2861053" y="1272069"/>
            <a:ext cx="6469891" cy="461665"/>
          </a:xfrm>
          <a:prstGeom prst="rect">
            <a:avLst/>
          </a:prstGeom>
          <a:noFill/>
        </p:spPr>
        <p:txBody>
          <a:bodyPr wrap="square">
            <a:spAutoFit/>
          </a:bodyPr>
          <a:lstStyle/>
          <a:p>
            <a:pPr algn="ctr"/>
            <a:r>
              <a:rPr lang="tr-TR" sz="2400" b="1" dirty="0">
                <a:solidFill>
                  <a:schemeClr val="tx1"/>
                </a:solidFill>
                <a:latin typeface="Times New Roman" panose="02020603050405020304" pitchFamily="18" charset="0"/>
                <a:cs typeface="Times New Roman" panose="02020603050405020304" pitchFamily="18" charset="0"/>
              </a:rPr>
              <a:t>MEVCUT ÖĞRETİM ÜYESİ SAYILARIMIZ</a:t>
            </a:r>
          </a:p>
        </p:txBody>
      </p:sp>
    </p:spTree>
    <p:extLst>
      <p:ext uri="{BB962C8B-B14F-4D97-AF65-F5344CB8AC3E}">
        <p14:creationId xmlns:p14="http://schemas.microsoft.com/office/powerpoint/2010/main" val="1305058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145335014"/>
              </p:ext>
            </p:extLst>
          </p:nvPr>
        </p:nvGraphicFramePr>
        <p:xfrm>
          <a:off x="1541281" y="3120876"/>
          <a:ext cx="9119752" cy="1584960"/>
        </p:xfrm>
        <a:graphic>
          <a:graphicData uri="http://schemas.openxmlformats.org/drawingml/2006/table">
            <a:tbl>
              <a:tblPr firstRow="1" bandRow="1">
                <a:tableStyleId>{5C22544A-7EE6-4342-B048-85BDC9FD1C3A}</a:tableStyleId>
              </a:tblPr>
              <a:tblGrid>
                <a:gridCol w="4487944">
                  <a:extLst>
                    <a:ext uri="{9D8B030D-6E8A-4147-A177-3AD203B41FA5}">
                      <a16:colId xmlns:a16="http://schemas.microsoft.com/office/drawing/2014/main" val="511061424"/>
                    </a:ext>
                  </a:extLst>
                </a:gridCol>
                <a:gridCol w="2253007">
                  <a:extLst>
                    <a:ext uri="{9D8B030D-6E8A-4147-A177-3AD203B41FA5}">
                      <a16:colId xmlns:a16="http://schemas.microsoft.com/office/drawing/2014/main" val="372498764"/>
                    </a:ext>
                  </a:extLst>
                </a:gridCol>
                <a:gridCol w="2378801">
                  <a:extLst>
                    <a:ext uri="{9D8B030D-6E8A-4147-A177-3AD203B41FA5}">
                      <a16:colId xmlns:a16="http://schemas.microsoft.com/office/drawing/2014/main" val="2238558756"/>
                    </a:ext>
                  </a:extLst>
                </a:gridCol>
              </a:tblGrid>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solidFill>
                            <a:schemeClr val="tx1"/>
                          </a:solidFill>
                          <a:latin typeface="+mn-lt"/>
                          <a:cs typeface="Times New Roman" panose="02020603050405020304" pitchFamily="18" charset="0"/>
                        </a:rPr>
                        <a:t>Lisans</a:t>
                      </a:r>
                      <a:r>
                        <a:rPr lang="tr-TR" sz="2000" b="0" baseline="0" dirty="0">
                          <a:solidFill>
                            <a:schemeClr val="tx1"/>
                          </a:solidFill>
                          <a:latin typeface="+mn-lt"/>
                          <a:cs typeface="Times New Roman" panose="02020603050405020304" pitchFamily="18" charset="0"/>
                        </a:rPr>
                        <a:t> (1. Öğretim)</a:t>
                      </a:r>
                      <a:endParaRPr lang="en-US" sz="2000" b="0" dirty="0">
                        <a:solidFill>
                          <a:schemeClr val="tx1"/>
                        </a:solidFill>
                        <a:latin typeface="+mn-lt"/>
                        <a:cs typeface="Times New Roman" panose="02020603050405020304" pitchFamily="18" charset="0"/>
                      </a:endParaRPr>
                    </a:p>
                  </a:txBody>
                  <a:tcPr>
                    <a:solidFill>
                      <a:schemeClr val="accent4">
                        <a:lumMod val="20000"/>
                        <a:lumOff val="80000"/>
                      </a:schemeClr>
                    </a:solidFill>
                  </a:tcPr>
                </a:tc>
                <a:tc>
                  <a:txBody>
                    <a:bodyPr/>
                    <a:lstStyle/>
                    <a:p>
                      <a:pPr algn="ctr"/>
                      <a:r>
                        <a:rPr lang="tr-TR" sz="2000" b="0" dirty="0">
                          <a:solidFill>
                            <a:schemeClr val="tx1"/>
                          </a:solidFill>
                          <a:latin typeface="+mn-lt"/>
                        </a:rPr>
                        <a:t>307</a:t>
                      </a:r>
                    </a:p>
                  </a:txBody>
                  <a:tcPr>
                    <a:solidFill>
                      <a:schemeClr val="accent4">
                        <a:lumMod val="20000"/>
                        <a:lumOff val="80000"/>
                      </a:schemeClr>
                    </a:solidFill>
                  </a:tcPr>
                </a:tc>
                <a:tc>
                  <a:txBody>
                    <a:bodyPr/>
                    <a:lstStyle/>
                    <a:p>
                      <a:pPr algn="ctr"/>
                      <a:r>
                        <a:rPr lang="tr-TR" sz="2000" b="0" dirty="0">
                          <a:solidFill>
                            <a:schemeClr val="tx1"/>
                          </a:solidFill>
                          <a:latin typeface="+mn-lt"/>
                        </a:rPr>
                        <a:t>30</a:t>
                      </a:r>
                    </a:p>
                  </a:txBody>
                  <a:tcPr>
                    <a:solidFill>
                      <a:schemeClr val="accent4">
                        <a:lumMod val="20000"/>
                        <a:lumOff val="80000"/>
                      </a:schemeClr>
                    </a:solidFill>
                  </a:tcPr>
                </a:tc>
                <a:extLst>
                  <a:ext uri="{0D108BD9-81ED-4DB2-BD59-A6C34878D82A}">
                    <a16:rowId xmlns:a16="http://schemas.microsoft.com/office/drawing/2014/main" val="2113793064"/>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dirty="0">
                          <a:solidFill>
                            <a:schemeClr val="tx1"/>
                          </a:solidFill>
                          <a:latin typeface="+mn-lt"/>
                          <a:cs typeface="Times New Roman" panose="02020603050405020304" pitchFamily="18" charset="0"/>
                        </a:rPr>
                        <a:t>Lisans</a:t>
                      </a:r>
                      <a:r>
                        <a:rPr lang="tr-TR" sz="2000" b="0" baseline="0" dirty="0">
                          <a:solidFill>
                            <a:schemeClr val="tx1"/>
                          </a:solidFill>
                          <a:latin typeface="+mn-lt"/>
                          <a:cs typeface="Times New Roman" panose="02020603050405020304" pitchFamily="18" charset="0"/>
                        </a:rPr>
                        <a:t> (2. Öğretim)</a:t>
                      </a:r>
                      <a:endParaRPr lang="en-US" sz="2000" b="0" dirty="0">
                        <a:solidFill>
                          <a:schemeClr val="tx1"/>
                        </a:solidFill>
                        <a:latin typeface="+mn-lt"/>
                        <a:cs typeface="Times New Roman" panose="02020603050405020304" pitchFamily="18" charset="0"/>
                      </a:endParaRPr>
                    </a:p>
                  </a:txBody>
                  <a:tcPr>
                    <a:solidFill>
                      <a:schemeClr val="accent4">
                        <a:lumMod val="20000"/>
                        <a:lumOff val="80000"/>
                      </a:schemeClr>
                    </a:solidFill>
                  </a:tcPr>
                </a:tc>
                <a:tc>
                  <a:txBody>
                    <a:bodyPr/>
                    <a:lstStyle/>
                    <a:p>
                      <a:pPr algn="ctr"/>
                      <a:r>
                        <a:rPr lang="tr-TR" sz="2000" dirty="0">
                          <a:solidFill>
                            <a:schemeClr val="tx1"/>
                          </a:solidFill>
                          <a:latin typeface="+mn-lt"/>
                        </a:rPr>
                        <a:t>38</a:t>
                      </a:r>
                    </a:p>
                  </a:txBody>
                  <a:tcPr>
                    <a:solidFill>
                      <a:schemeClr val="accent4">
                        <a:lumMod val="20000"/>
                        <a:lumOff val="80000"/>
                      </a:schemeClr>
                    </a:solidFill>
                  </a:tcPr>
                </a:tc>
                <a:tc>
                  <a:txBody>
                    <a:bodyPr/>
                    <a:lstStyle/>
                    <a:p>
                      <a:pPr algn="ctr"/>
                      <a:r>
                        <a:rPr lang="tr-TR" sz="2000" dirty="0">
                          <a:solidFill>
                            <a:schemeClr val="tx1"/>
                          </a:solidFill>
                          <a:latin typeface="+mn-lt"/>
                        </a:rPr>
                        <a:t>1</a:t>
                      </a:r>
                    </a:p>
                  </a:txBody>
                  <a:tcPr>
                    <a:solidFill>
                      <a:schemeClr val="accent4">
                        <a:lumMod val="20000"/>
                        <a:lumOff val="80000"/>
                      </a:schemeClr>
                    </a:solidFill>
                  </a:tcPr>
                </a:tc>
                <a:extLst>
                  <a:ext uri="{0D108BD9-81ED-4DB2-BD59-A6C34878D82A}">
                    <a16:rowId xmlns:a16="http://schemas.microsoft.com/office/drawing/2014/main" val="2080764372"/>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solidFill>
                            <a:schemeClr val="tx1"/>
                          </a:solidFill>
                          <a:latin typeface="+mn-lt"/>
                          <a:cs typeface="Times New Roman" panose="02020603050405020304" pitchFamily="18" charset="0"/>
                        </a:rPr>
                        <a:t>Yüksek Lisans</a:t>
                      </a:r>
                      <a:endParaRPr lang="en-US" sz="2000" dirty="0">
                        <a:solidFill>
                          <a:schemeClr val="tx1"/>
                        </a:solidFill>
                        <a:latin typeface="+mn-lt"/>
                        <a:cs typeface="Times New Roman" panose="02020603050405020304" pitchFamily="18" charset="0"/>
                      </a:endParaRPr>
                    </a:p>
                  </a:txBody>
                  <a:tcPr>
                    <a:solidFill>
                      <a:schemeClr val="accent4">
                        <a:lumMod val="20000"/>
                        <a:lumOff val="80000"/>
                      </a:schemeClr>
                    </a:solidFill>
                  </a:tcPr>
                </a:tc>
                <a:tc>
                  <a:txBody>
                    <a:bodyPr/>
                    <a:lstStyle/>
                    <a:p>
                      <a:pPr algn="ctr"/>
                      <a:r>
                        <a:rPr lang="tr-TR" sz="2000" dirty="0">
                          <a:solidFill>
                            <a:schemeClr val="tx1"/>
                          </a:solidFill>
                          <a:latin typeface="+mn-lt"/>
                        </a:rPr>
                        <a:t>54</a:t>
                      </a:r>
                    </a:p>
                  </a:txBody>
                  <a:tcPr>
                    <a:solidFill>
                      <a:schemeClr val="accent4">
                        <a:lumMod val="20000"/>
                        <a:lumOff val="80000"/>
                      </a:schemeClr>
                    </a:solidFill>
                  </a:tcPr>
                </a:tc>
                <a:tc>
                  <a:txBody>
                    <a:bodyPr/>
                    <a:lstStyle/>
                    <a:p>
                      <a:pPr algn="ctr"/>
                      <a:r>
                        <a:rPr lang="tr-TR" sz="2000" dirty="0">
                          <a:solidFill>
                            <a:schemeClr val="tx1"/>
                          </a:solidFill>
                          <a:latin typeface="+mn-lt"/>
                        </a:rPr>
                        <a:t>0</a:t>
                      </a:r>
                    </a:p>
                  </a:txBody>
                  <a:tcPr>
                    <a:solidFill>
                      <a:schemeClr val="accent4">
                        <a:lumMod val="20000"/>
                        <a:lumOff val="80000"/>
                      </a:schemeClr>
                    </a:solidFill>
                  </a:tcPr>
                </a:tc>
                <a:extLst>
                  <a:ext uri="{0D108BD9-81ED-4DB2-BD59-A6C34878D82A}">
                    <a16:rowId xmlns:a16="http://schemas.microsoft.com/office/drawing/2014/main" val="1514921308"/>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solidFill>
                            <a:schemeClr val="tx1"/>
                          </a:solidFill>
                          <a:latin typeface="+mn-lt"/>
                          <a:cs typeface="Times New Roman" panose="02020603050405020304" pitchFamily="18" charset="0"/>
                        </a:rPr>
                        <a:t>Doktora</a:t>
                      </a:r>
                      <a:endParaRPr lang="en-US" sz="2000" dirty="0">
                        <a:solidFill>
                          <a:schemeClr val="tx1"/>
                        </a:solidFill>
                        <a:latin typeface="+mn-lt"/>
                        <a:cs typeface="Times New Roman" panose="02020603050405020304" pitchFamily="18" charset="0"/>
                      </a:endParaRPr>
                    </a:p>
                  </a:txBody>
                  <a:tcPr>
                    <a:solidFill>
                      <a:schemeClr val="accent4">
                        <a:lumMod val="20000"/>
                        <a:lumOff val="80000"/>
                      </a:schemeClr>
                    </a:solidFill>
                  </a:tcPr>
                </a:tc>
                <a:tc>
                  <a:txBody>
                    <a:bodyPr/>
                    <a:lstStyle/>
                    <a:p>
                      <a:pPr algn="ctr"/>
                      <a:r>
                        <a:rPr lang="tr-TR" sz="2000" dirty="0">
                          <a:solidFill>
                            <a:schemeClr val="tx1"/>
                          </a:solidFill>
                          <a:latin typeface="+mn-lt"/>
                        </a:rPr>
                        <a:t>3</a:t>
                      </a:r>
                    </a:p>
                  </a:txBody>
                  <a:tcPr>
                    <a:solidFill>
                      <a:schemeClr val="accent4">
                        <a:lumMod val="20000"/>
                        <a:lumOff val="80000"/>
                      </a:schemeClr>
                    </a:solidFill>
                  </a:tcPr>
                </a:tc>
                <a:tc>
                  <a:txBody>
                    <a:bodyPr/>
                    <a:lstStyle/>
                    <a:p>
                      <a:pPr algn="ctr"/>
                      <a:r>
                        <a:rPr lang="tr-TR" sz="2000" dirty="0">
                          <a:solidFill>
                            <a:schemeClr val="tx1"/>
                          </a:solidFill>
                          <a:latin typeface="+mn-lt"/>
                        </a:rPr>
                        <a:t>0</a:t>
                      </a:r>
                    </a:p>
                  </a:txBody>
                  <a:tcPr>
                    <a:solidFill>
                      <a:schemeClr val="accent4">
                        <a:lumMod val="20000"/>
                        <a:lumOff val="80000"/>
                      </a:schemeClr>
                    </a:solidFill>
                  </a:tcPr>
                </a:tc>
                <a:extLst>
                  <a:ext uri="{0D108BD9-81ED-4DB2-BD59-A6C34878D82A}">
                    <a16:rowId xmlns:a16="http://schemas.microsoft.com/office/drawing/2014/main" val="2298682231"/>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173722388"/>
              </p:ext>
            </p:extLst>
          </p:nvPr>
        </p:nvGraphicFramePr>
        <p:xfrm>
          <a:off x="1536124" y="2371399"/>
          <a:ext cx="9119752" cy="701040"/>
        </p:xfrm>
        <a:graphic>
          <a:graphicData uri="http://schemas.openxmlformats.org/drawingml/2006/table">
            <a:tbl>
              <a:tblPr firstRow="1" bandRow="1">
                <a:tableStyleId>{5C22544A-7EE6-4342-B048-85BDC9FD1C3A}</a:tableStyleId>
              </a:tblPr>
              <a:tblGrid>
                <a:gridCol w="4483675">
                  <a:extLst>
                    <a:ext uri="{9D8B030D-6E8A-4147-A177-3AD203B41FA5}">
                      <a16:colId xmlns:a16="http://schemas.microsoft.com/office/drawing/2014/main" val="1943583966"/>
                    </a:ext>
                  </a:extLst>
                </a:gridCol>
                <a:gridCol w="2243579">
                  <a:extLst>
                    <a:ext uri="{9D8B030D-6E8A-4147-A177-3AD203B41FA5}">
                      <a16:colId xmlns:a16="http://schemas.microsoft.com/office/drawing/2014/main" val="3909813881"/>
                    </a:ext>
                  </a:extLst>
                </a:gridCol>
                <a:gridCol w="2392498">
                  <a:extLst>
                    <a:ext uri="{9D8B030D-6E8A-4147-A177-3AD203B41FA5}">
                      <a16:colId xmlns:a16="http://schemas.microsoft.com/office/drawing/2014/main" val="2309189321"/>
                    </a:ext>
                  </a:extLst>
                </a:gridCol>
              </a:tblGrid>
              <a:tr h="0">
                <a:tc>
                  <a:txBody>
                    <a:bodyPr/>
                    <a:lstStyle/>
                    <a:p>
                      <a:pPr algn="l"/>
                      <a:r>
                        <a:rPr lang="tr-TR" sz="2000" dirty="0"/>
                        <a:t>REKREASYON</a:t>
                      </a:r>
                      <a:endParaRPr lang="tr-TR" sz="2400" dirty="0"/>
                    </a:p>
                  </a:txBody>
                  <a:tcPr anchor="ctr">
                    <a:solidFill>
                      <a:schemeClr val="accent4"/>
                    </a:solidFill>
                  </a:tcPr>
                </a:tc>
                <a:tc>
                  <a:txBody>
                    <a:bodyPr/>
                    <a:lstStyle/>
                    <a:p>
                      <a:pPr algn="ctr"/>
                      <a:r>
                        <a:rPr lang="tr-TR" sz="2000" dirty="0"/>
                        <a:t>Toplam Öğrenci Sayısı</a:t>
                      </a:r>
                    </a:p>
                  </a:txBody>
                  <a:tcPr anchor="ctr">
                    <a:solidFill>
                      <a:schemeClr val="accent4"/>
                    </a:solidFill>
                  </a:tcPr>
                </a:tc>
                <a:tc>
                  <a:txBody>
                    <a:bodyPr/>
                    <a:lstStyle/>
                    <a:p>
                      <a:pPr algn="ctr"/>
                      <a:r>
                        <a:rPr lang="tr-TR" sz="2000" dirty="0"/>
                        <a:t>Yabancı</a:t>
                      </a:r>
                      <a:r>
                        <a:rPr lang="tr-TR" sz="2000" baseline="0" dirty="0"/>
                        <a:t> Uyruklu Öğrenci Sayısı</a:t>
                      </a:r>
                      <a:endParaRPr lang="tr-TR" sz="2000" dirty="0"/>
                    </a:p>
                  </a:txBody>
                  <a:tcPr anchor="ctr">
                    <a:solidFill>
                      <a:schemeClr val="accent4"/>
                    </a:solidFill>
                  </a:tcPr>
                </a:tc>
                <a:extLst>
                  <a:ext uri="{0D108BD9-81ED-4DB2-BD59-A6C34878D82A}">
                    <a16:rowId xmlns:a16="http://schemas.microsoft.com/office/drawing/2014/main" val="2168238962"/>
                  </a:ext>
                </a:extLst>
              </a:tr>
            </a:tbl>
          </a:graphicData>
        </a:graphic>
      </p:graphicFrame>
      <p:sp>
        <p:nvSpPr>
          <p:cNvPr id="5" name="Metin kutusu 4"/>
          <p:cNvSpPr txBox="1"/>
          <p:nvPr/>
        </p:nvSpPr>
        <p:spPr>
          <a:xfrm>
            <a:off x="4103973" y="1636276"/>
            <a:ext cx="3984054" cy="461665"/>
          </a:xfrm>
          <a:prstGeom prst="rect">
            <a:avLst/>
          </a:prstGeom>
          <a:noFill/>
        </p:spPr>
        <p:txBody>
          <a:bodyPr wrap="square" rtlCol="0">
            <a:spAutoFit/>
          </a:bodyPr>
          <a:lstStyle/>
          <a:p>
            <a:pPr algn="ctr"/>
            <a:r>
              <a:rPr lang="tr-TR" sz="2400" b="1" dirty="0"/>
              <a:t>ÖĞRENCİ SAYILARIMIZ</a:t>
            </a:r>
          </a:p>
        </p:txBody>
      </p:sp>
      <p:graphicFrame>
        <p:nvGraphicFramePr>
          <p:cNvPr id="14" name="Tablo 13"/>
          <p:cNvGraphicFramePr>
            <a:graphicFrameLocks noGrp="1"/>
          </p:cNvGraphicFramePr>
          <p:nvPr>
            <p:extLst>
              <p:ext uri="{D42A27DB-BD31-4B8C-83A1-F6EECF244321}">
                <p14:modId xmlns:p14="http://schemas.microsoft.com/office/powerpoint/2010/main" val="88937938"/>
              </p:ext>
            </p:extLst>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739998047"/>
              </p:ext>
            </p:extLst>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sp>
        <p:nvSpPr>
          <p:cNvPr id="2" name="Açıklama Balonu: Yukarı Ok 1">
            <a:extLst>
              <a:ext uri="{FF2B5EF4-FFF2-40B4-BE49-F238E27FC236}">
                <a16:creationId xmlns:a16="http://schemas.microsoft.com/office/drawing/2014/main" id="{42402F3D-8DDE-44CD-908A-75BF08297BB1}"/>
              </a:ext>
            </a:extLst>
          </p:cNvPr>
          <p:cNvSpPr/>
          <p:nvPr/>
        </p:nvSpPr>
        <p:spPr>
          <a:xfrm>
            <a:off x="1119714" y="4843569"/>
            <a:ext cx="1901497" cy="701041"/>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600" dirty="0"/>
              <a:t>YENİ PROGRAM</a:t>
            </a:r>
          </a:p>
        </p:txBody>
      </p:sp>
    </p:spTree>
    <p:extLst>
      <p:ext uri="{BB962C8B-B14F-4D97-AF65-F5344CB8AC3E}">
        <p14:creationId xmlns:p14="http://schemas.microsoft.com/office/powerpoint/2010/main" val="2634321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103973" y="1636276"/>
            <a:ext cx="4578114" cy="461665"/>
          </a:xfrm>
          <a:prstGeom prst="rect">
            <a:avLst/>
          </a:prstGeom>
          <a:noFill/>
        </p:spPr>
        <p:txBody>
          <a:bodyPr wrap="square" rtlCol="0">
            <a:spAutoFit/>
          </a:bodyPr>
          <a:lstStyle/>
          <a:p>
            <a:pPr algn="ctr"/>
            <a:r>
              <a:rPr lang="tr-TR" sz="2400" b="1" dirty="0"/>
              <a:t>YATAY GEÇİŞ KOMİSYONU</a:t>
            </a:r>
          </a:p>
        </p:txBody>
      </p:sp>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KOMİSYONLAR</a:t>
            </a: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3" name="Resim 2">
            <a:extLst>
              <a:ext uri="{FF2B5EF4-FFF2-40B4-BE49-F238E27FC236}">
                <a16:creationId xmlns:a16="http://schemas.microsoft.com/office/drawing/2014/main" id="{34AB0D92-283D-4AF6-985A-47312A96F811}"/>
              </a:ext>
            </a:extLst>
          </p:cNvPr>
          <p:cNvPicPr>
            <a:picLocks noChangeAspect="1"/>
          </p:cNvPicPr>
          <p:nvPr/>
        </p:nvPicPr>
        <p:blipFill rotWithShape="1">
          <a:blip r:embed="rId3"/>
          <a:srcRect l="17396" t="35326" r="16263" b="25499"/>
          <a:stretch/>
        </p:blipFill>
        <p:spPr>
          <a:xfrm>
            <a:off x="1536568" y="2422688"/>
            <a:ext cx="9649075" cy="3205113"/>
          </a:xfrm>
          <a:prstGeom prst="rect">
            <a:avLst/>
          </a:prstGeom>
        </p:spPr>
      </p:pic>
    </p:spTree>
    <p:extLst>
      <p:ext uri="{BB962C8B-B14F-4D97-AF65-F5344CB8AC3E}">
        <p14:creationId xmlns:p14="http://schemas.microsoft.com/office/powerpoint/2010/main" val="336826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06943" y="1636276"/>
            <a:ext cx="4578114" cy="461665"/>
          </a:xfrm>
          <a:prstGeom prst="rect">
            <a:avLst/>
          </a:prstGeom>
          <a:noFill/>
        </p:spPr>
        <p:txBody>
          <a:bodyPr wrap="square" rtlCol="0">
            <a:spAutoFit/>
          </a:bodyPr>
          <a:lstStyle/>
          <a:p>
            <a:pPr algn="ctr"/>
            <a:r>
              <a:rPr lang="tr-TR" sz="2400" b="1" dirty="0"/>
              <a:t>MEZUNİYET KOMİSYONU</a:t>
            </a:r>
          </a:p>
        </p:txBody>
      </p:sp>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KOMİSYONLAR</a:t>
            </a: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4" name="Resim 3">
            <a:extLst>
              <a:ext uri="{FF2B5EF4-FFF2-40B4-BE49-F238E27FC236}">
                <a16:creationId xmlns:a16="http://schemas.microsoft.com/office/drawing/2014/main" id="{41D1360A-8B79-49A8-9B70-CFFCC81E3CCD}"/>
              </a:ext>
            </a:extLst>
          </p:cNvPr>
          <p:cNvPicPr>
            <a:picLocks noChangeAspect="1"/>
          </p:cNvPicPr>
          <p:nvPr/>
        </p:nvPicPr>
        <p:blipFill rotWithShape="1">
          <a:blip r:embed="rId3"/>
          <a:srcRect l="17010" t="46859" r="15000" b="15284"/>
          <a:stretch/>
        </p:blipFill>
        <p:spPr>
          <a:xfrm>
            <a:off x="1367227" y="2625565"/>
            <a:ext cx="10343564" cy="3239658"/>
          </a:xfrm>
          <a:prstGeom prst="rect">
            <a:avLst/>
          </a:prstGeom>
        </p:spPr>
      </p:pic>
    </p:spTree>
    <p:extLst>
      <p:ext uri="{BB962C8B-B14F-4D97-AF65-F5344CB8AC3E}">
        <p14:creationId xmlns:p14="http://schemas.microsoft.com/office/powerpoint/2010/main" val="185859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o 13"/>
          <p:cNvGraphicFramePr>
            <a:graphicFrameLocks noGrp="1"/>
          </p:cNvGraphicFramePr>
          <p:nvPr/>
        </p:nvGraphicFramePr>
        <p:xfrm>
          <a:off x="1828800" y="5865223"/>
          <a:ext cx="483326" cy="365760"/>
        </p:xfrm>
        <a:graphic>
          <a:graphicData uri="http://schemas.openxmlformats.org/drawingml/2006/table">
            <a:tbl>
              <a:tblPr/>
              <a:tblGrid>
                <a:gridCol w="483326">
                  <a:extLst>
                    <a:ext uri="{9D8B030D-6E8A-4147-A177-3AD203B41FA5}">
                      <a16:colId xmlns:a16="http://schemas.microsoft.com/office/drawing/2014/main" val="1774248118"/>
                    </a:ext>
                  </a:extLst>
                </a:gridCol>
              </a:tblGrid>
              <a:tr h="156754">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680058778"/>
                  </a:ext>
                </a:extLst>
              </a:tr>
            </a:tbl>
          </a:graphicData>
        </a:graphic>
      </p:graphicFrame>
      <p:graphicFrame>
        <p:nvGraphicFramePr>
          <p:cNvPr id="15" name="Tablo 14"/>
          <p:cNvGraphicFramePr>
            <a:graphicFrameLocks noGrp="1"/>
          </p:cNvGraphicFramePr>
          <p:nvPr/>
        </p:nvGraphicFramePr>
        <p:xfrm>
          <a:off x="2939143" y="6048103"/>
          <a:ext cx="457200" cy="365760"/>
        </p:xfrm>
        <a:graphic>
          <a:graphicData uri="http://schemas.openxmlformats.org/drawingml/2006/table">
            <a:tbl>
              <a:tblPr/>
              <a:tblGrid>
                <a:gridCol w="457200">
                  <a:extLst>
                    <a:ext uri="{9D8B030D-6E8A-4147-A177-3AD203B41FA5}">
                      <a16:colId xmlns:a16="http://schemas.microsoft.com/office/drawing/2014/main" val="66788210"/>
                    </a:ext>
                  </a:extLst>
                </a:gridCol>
              </a:tblGrid>
              <a:tr h="195943">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576618145"/>
                  </a:ext>
                </a:extLst>
              </a:tr>
            </a:tbl>
          </a:graphicData>
        </a:graphic>
      </p:graphicFrame>
      <p:sp>
        <p:nvSpPr>
          <p:cNvPr id="11" name="Dikdörtgen 10">
            <a:extLst>
              <a:ext uri="{FF2B5EF4-FFF2-40B4-BE49-F238E27FC236}">
                <a16:creationId xmlns:a16="http://schemas.microsoft.com/office/drawing/2014/main" id="{CB9C41C4-D866-49C7-B354-759C8EB80C0C}"/>
              </a:ext>
            </a:extLst>
          </p:cNvPr>
          <p:cNvSpPr/>
          <p:nvPr/>
        </p:nvSpPr>
        <p:spPr>
          <a:xfrm>
            <a:off x="0" y="0"/>
            <a:ext cx="12192000" cy="102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   BÖLÜM DANIŞMA KURULU</a:t>
            </a:r>
          </a:p>
        </p:txBody>
      </p:sp>
      <p:pic>
        <p:nvPicPr>
          <p:cNvPr id="13" name="Resim 12">
            <a:extLst>
              <a:ext uri="{FF2B5EF4-FFF2-40B4-BE49-F238E27FC236}">
                <a16:creationId xmlns:a16="http://schemas.microsoft.com/office/drawing/2014/main" id="{2B742826-14A5-4D94-BFA9-68EE86391B5E}"/>
              </a:ext>
            </a:extLst>
          </p:cNvPr>
          <p:cNvPicPr>
            <a:picLocks noChangeAspect="1"/>
          </p:cNvPicPr>
          <p:nvPr/>
        </p:nvPicPr>
        <p:blipFill>
          <a:blip r:embed="rId2"/>
          <a:stretch>
            <a:fillRect/>
          </a:stretch>
        </p:blipFill>
        <p:spPr>
          <a:xfrm>
            <a:off x="11309455" y="95869"/>
            <a:ext cx="802672" cy="829903"/>
          </a:xfrm>
          <a:prstGeom prst="rect">
            <a:avLst/>
          </a:prstGeom>
        </p:spPr>
      </p:pic>
      <p:pic>
        <p:nvPicPr>
          <p:cNvPr id="3" name="Resim 2">
            <a:extLst>
              <a:ext uri="{FF2B5EF4-FFF2-40B4-BE49-F238E27FC236}">
                <a16:creationId xmlns:a16="http://schemas.microsoft.com/office/drawing/2014/main" id="{D1F1683D-E2DD-4F57-A4E1-8A1910065C62}"/>
              </a:ext>
            </a:extLst>
          </p:cNvPr>
          <p:cNvPicPr>
            <a:picLocks noChangeAspect="1"/>
          </p:cNvPicPr>
          <p:nvPr/>
        </p:nvPicPr>
        <p:blipFill rotWithShape="1">
          <a:blip r:embed="rId3"/>
          <a:srcRect l="12599" t="25467" r="15625" b="13200"/>
          <a:stretch/>
        </p:blipFill>
        <p:spPr>
          <a:xfrm>
            <a:off x="1034796" y="1325879"/>
            <a:ext cx="10122408" cy="4865525"/>
          </a:xfrm>
          <a:prstGeom prst="rect">
            <a:avLst/>
          </a:prstGeom>
        </p:spPr>
      </p:pic>
    </p:spTree>
    <p:extLst>
      <p:ext uri="{BB962C8B-B14F-4D97-AF65-F5344CB8AC3E}">
        <p14:creationId xmlns:p14="http://schemas.microsoft.com/office/powerpoint/2010/main" val="72325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li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4762</TotalTime>
  <Words>861</Words>
  <Application>Microsoft Office PowerPoint</Application>
  <PresentationFormat>Geniş ekran</PresentationFormat>
  <Paragraphs>226</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Book Antiqua</vt:lpstr>
      <vt:lpstr>Bookman Old Style</vt:lpstr>
      <vt:lpstr>Calibri</vt:lpstr>
      <vt:lpstr>Times New Roman</vt:lpstr>
      <vt:lpstr>Wingdings</vt:lpstr>
      <vt:lpstr>Office Theme</vt:lpstr>
      <vt:lpstr>PowerPoint Sunusu</vt:lpstr>
      <vt:lpstr>İÇERİK </vt:lpstr>
      <vt:lpstr>İÇERİK </vt:lpstr>
      <vt:lpstr>İÇERİK </vt:lpstr>
      <vt:lpstr>BÖLÜM HAKKINDA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Kalite Koordinatörlüğü</dc:creator>
  <cp:lastModifiedBy>Hakem</cp:lastModifiedBy>
  <cp:revision>424</cp:revision>
  <dcterms:created xsi:type="dcterms:W3CDTF">2020-09-09T19:50:56Z</dcterms:created>
  <dcterms:modified xsi:type="dcterms:W3CDTF">2021-10-04T11:25:34Z</dcterms:modified>
</cp:coreProperties>
</file>